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508" r:id="rId2"/>
    <p:sldId id="465" r:id="rId3"/>
    <p:sldId id="481" r:id="rId4"/>
    <p:sldId id="258" r:id="rId5"/>
    <p:sldId id="509" r:id="rId6"/>
    <p:sldId id="263" r:id="rId7"/>
    <p:sldId id="476" r:id="rId8"/>
    <p:sldId id="490" r:id="rId9"/>
    <p:sldId id="497" r:id="rId10"/>
    <p:sldId id="498" r:id="rId11"/>
    <p:sldId id="499" r:id="rId12"/>
    <p:sldId id="487" r:id="rId13"/>
    <p:sldId id="505" r:id="rId14"/>
    <p:sldId id="506" r:id="rId15"/>
    <p:sldId id="510" r:id="rId16"/>
    <p:sldId id="511" r:id="rId17"/>
    <p:sldId id="500" r:id="rId18"/>
    <p:sldId id="501" r:id="rId19"/>
    <p:sldId id="502" r:id="rId20"/>
    <p:sldId id="483" r:id="rId21"/>
    <p:sldId id="262"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F5D"/>
    <a:srgbClr val="012D5B"/>
    <a:srgbClr val="003264"/>
    <a:srgbClr val="274479"/>
    <a:srgbClr val="271D59"/>
    <a:srgbClr val="FFCC24"/>
    <a:srgbClr val="41425C"/>
    <a:srgbClr val="3B4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94543"/>
  </p:normalViewPr>
  <p:slideViewPr>
    <p:cSldViewPr snapToGrid="0" snapToObjects="1">
      <p:cViewPr varScale="1">
        <p:scale>
          <a:sx n="111" d="100"/>
          <a:sy n="111" d="100"/>
        </p:scale>
        <p:origin x="1032" y="192"/>
      </p:cViewPr>
      <p:guideLst/>
    </p:cSldViewPr>
  </p:slideViewPr>
  <p:notesTextViewPr>
    <p:cViewPr>
      <p:scale>
        <a:sx n="1" d="1"/>
        <a:sy n="1" d="1"/>
      </p:scale>
      <p:origin x="0" y="0"/>
    </p:cViewPr>
  </p:notesTextViewPr>
  <p:sorterViewPr>
    <p:cViewPr>
      <p:scale>
        <a:sx n="181" d="100"/>
        <a:sy n="18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D761E-A009-5749-836B-415ADB8D93EB}" type="datetimeFigureOut">
              <a:rPr lang="sv-SE" smtClean="0"/>
              <a:t>2019-11-14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AB21A-ACDB-914E-8F64-A871908300D9}" type="slidenum">
              <a:rPr lang="sv-SE" smtClean="0"/>
              <a:t>‹#›</a:t>
            </a:fld>
            <a:endParaRPr lang="sv-SE"/>
          </a:p>
        </p:txBody>
      </p:sp>
    </p:spTree>
    <p:extLst>
      <p:ext uri="{BB962C8B-B14F-4D97-AF65-F5344CB8AC3E}">
        <p14:creationId xmlns:p14="http://schemas.microsoft.com/office/powerpoint/2010/main" val="3584348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3CAB21A-ACDB-914E-8F64-A871908300D9}" type="slidenum">
              <a:rPr lang="sv-SE" smtClean="0"/>
              <a:t>4</a:t>
            </a:fld>
            <a:endParaRPr lang="sv-SE"/>
          </a:p>
        </p:txBody>
      </p:sp>
    </p:spTree>
    <p:extLst>
      <p:ext uri="{BB962C8B-B14F-4D97-AF65-F5344CB8AC3E}">
        <p14:creationId xmlns:p14="http://schemas.microsoft.com/office/powerpoint/2010/main" val="412290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3CAB21A-ACDB-914E-8F64-A871908300D9}" type="slidenum">
              <a:rPr lang="sv-SE" smtClean="0"/>
              <a:t>5</a:t>
            </a:fld>
            <a:endParaRPr lang="sv-SE"/>
          </a:p>
        </p:txBody>
      </p:sp>
    </p:spTree>
    <p:extLst>
      <p:ext uri="{BB962C8B-B14F-4D97-AF65-F5344CB8AC3E}">
        <p14:creationId xmlns:p14="http://schemas.microsoft.com/office/powerpoint/2010/main" val="162237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3CAB21A-ACDB-914E-8F64-A871908300D9}" type="slidenum">
              <a:rPr lang="sv-SE" smtClean="0"/>
              <a:t>6</a:t>
            </a:fld>
            <a:endParaRPr lang="sv-SE"/>
          </a:p>
        </p:txBody>
      </p:sp>
    </p:spTree>
    <p:extLst>
      <p:ext uri="{BB962C8B-B14F-4D97-AF65-F5344CB8AC3E}">
        <p14:creationId xmlns:p14="http://schemas.microsoft.com/office/powerpoint/2010/main" val="210920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3CAB21A-ACDB-914E-8F64-A871908300D9}" type="slidenum">
              <a:rPr lang="sv-SE" smtClean="0"/>
              <a:t>8</a:t>
            </a:fld>
            <a:endParaRPr lang="sv-SE"/>
          </a:p>
        </p:txBody>
      </p:sp>
    </p:spTree>
    <p:extLst>
      <p:ext uri="{BB962C8B-B14F-4D97-AF65-F5344CB8AC3E}">
        <p14:creationId xmlns:p14="http://schemas.microsoft.com/office/powerpoint/2010/main" val="3248608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3CAB21A-ACDB-914E-8F64-A871908300D9}" type="slidenum">
              <a:rPr lang="sv-SE" smtClean="0"/>
              <a:t>11</a:t>
            </a:fld>
            <a:endParaRPr lang="sv-SE"/>
          </a:p>
        </p:txBody>
      </p:sp>
    </p:spTree>
    <p:extLst>
      <p:ext uri="{BB962C8B-B14F-4D97-AF65-F5344CB8AC3E}">
        <p14:creationId xmlns:p14="http://schemas.microsoft.com/office/powerpoint/2010/main" val="181945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3CAB21A-ACDB-914E-8F64-A871908300D9}" type="slidenum">
              <a:rPr lang="sv-SE" smtClean="0"/>
              <a:t>20</a:t>
            </a:fld>
            <a:endParaRPr lang="sv-SE"/>
          </a:p>
        </p:txBody>
      </p:sp>
    </p:spTree>
    <p:extLst>
      <p:ext uri="{BB962C8B-B14F-4D97-AF65-F5344CB8AC3E}">
        <p14:creationId xmlns:p14="http://schemas.microsoft.com/office/powerpoint/2010/main" val="1262668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FD61AD-BC66-FE41-99AC-22C9F77C3C3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A03EFEC-2BA7-5749-91AE-9CBFD6D66B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469C843-6997-CE4E-8E80-9D286F5985D5}"/>
              </a:ext>
            </a:extLst>
          </p:cNvPr>
          <p:cNvSpPr>
            <a:spLocks noGrp="1"/>
          </p:cNvSpPr>
          <p:nvPr>
            <p:ph type="dt" sz="half" idx="10"/>
          </p:nvPr>
        </p:nvSpPr>
        <p:spPr/>
        <p:txBody>
          <a:bodyPr/>
          <a:lstStyle/>
          <a:p>
            <a:fld id="{3210A409-FA31-844C-B1BE-F6ED6683FF0F}" type="datetimeFigureOut">
              <a:rPr lang="sv-SE" smtClean="0"/>
              <a:t>2019-11-14</a:t>
            </a:fld>
            <a:endParaRPr lang="sv-SE"/>
          </a:p>
        </p:txBody>
      </p:sp>
      <p:sp>
        <p:nvSpPr>
          <p:cNvPr id="5" name="Platshållare för sidfot 4">
            <a:extLst>
              <a:ext uri="{FF2B5EF4-FFF2-40B4-BE49-F238E27FC236}">
                <a16:creationId xmlns:a16="http://schemas.microsoft.com/office/drawing/2014/main" id="{5620C361-DEC4-7244-A015-90F725DAD1C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F67516B-92A9-F544-A79F-EAED10949A2B}"/>
              </a:ext>
            </a:extLst>
          </p:cNvPr>
          <p:cNvSpPr>
            <a:spLocks noGrp="1"/>
          </p:cNvSpPr>
          <p:nvPr>
            <p:ph type="sldNum" sz="quarter" idx="12"/>
          </p:nvPr>
        </p:nvSpPr>
        <p:spPr/>
        <p:txBody>
          <a:bodyPr/>
          <a:lstStyle/>
          <a:p>
            <a:fld id="{7F640B3E-6B47-4C43-B5B2-E035F5E03DB0}" type="slidenum">
              <a:rPr lang="sv-SE" smtClean="0"/>
              <a:t>‹#›</a:t>
            </a:fld>
            <a:endParaRPr lang="sv-SE"/>
          </a:p>
        </p:txBody>
      </p:sp>
    </p:spTree>
    <p:extLst>
      <p:ext uri="{BB962C8B-B14F-4D97-AF65-F5344CB8AC3E}">
        <p14:creationId xmlns:p14="http://schemas.microsoft.com/office/powerpoint/2010/main" val="7961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D58B3A-6FF8-5F4E-AB60-6911FFE93F0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BA9F7A0-8909-3848-9E09-02E9AFDE381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4234FE0-07B8-3648-BCC8-2843C2B43A30}"/>
              </a:ext>
            </a:extLst>
          </p:cNvPr>
          <p:cNvSpPr>
            <a:spLocks noGrp="1"/>
          </p:cNvSpPr>
          <p:nvPr>
            <p:ph type="dt" sz="half" idx="10"/>
          </p:nvPr>
        </p:nvSpPr>
        <p:spPr/>
        <p:txBody>
          <a:bodyPr/>
          <a:lstStyle/>
          <a:p>
            <a:fld id="{3210A409-FA31-844C-B1BE-F6ED6683FF0F}" type="datetimeFigureOut">
              <a:rPr lang="sv-SE" smtClean="0"/>
              <a:t>2019-11-14</a:t>
            </a:fld>
            <a:endParaRPr lang="sv-SE"/>
          </a:p>
        </p:txBody>
      </p:sp>
      <p:sp>
        <p:nvSpPr>
          <p:cNvPr id="5" name="Platshållare för sidfot 4">
            <a:extLst>
              <a:ext uri="{FF2B5EF4-FFF2-40B4-BE49-F238E27FC236}">
                <a16:creationId xmlns:a16="http://schemas.microsoft.com/office/drawing/2014/main" id="{E929B50E-CF80-5F4E-B025-86C5DC49960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4C20986-D787-5149-8F13-2D3178B3A97B}"/>
              </a:ext>
            </a:extLst>
          </p:cNvPr>
          <p:cNvSpPr>
            <a:spLocks noGrp="1"/>
          </p:cNvSpPr>
          <p:nvPr>
            <p:ph type="sldNum" sz="quarter" idx="12"/>
          </p:nvPr>
        </p:nvSpPr>
        <p:spPr/>
        <p:txBody>
          <a:bodyPr/>
          <a:lstStyle/>
          <a:p>
            <a:fld id="{7F640B3E-6B47-4C43-B5B2-E035F5E03DB0}" type="slidenum">
              <a:rPr lang="sv-SE" smtClean="0"/>
              <a:t>‹#›</a:t>
            </a:fld>
            <a:endParaRPr lang="sv-SE"/>
          </a:p>
        </p:txBody>
      </p:sp>
    </p:spTree>
    <p:extLst>
      <p:ext uri="{BB962C8B-B14F-4D97-AF65-F5344CB8AC3E}">
        <p14:creationId xmlns:p14="http://schemas.microsoft.com/office/powerpoint/2010/main" val="25617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90F1FE8-BEBA-FE40-98C2-53AFE595C42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28211E2-6464-5749-BF43-FCEB8CB9E54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BB2195E-E648-1341-B938-E66EC52F22BD}"/>
              </a:ext>
            </a:extLst>
          </p:cNvPr>
          <p:cNvSpPr>
            <a:spLocks noGrp="1"/>
          </p:cNvSpPr>
          <p:nvPr>
            <p:ph type="dt" sz="half" idx="10"/>
          </p:nvPr>
        </p:nvSpPr>
        <p:spPr/>
        <p:txBody>
          <a:bodyPr/>
          <a:lstStyle/>
          <a:p>
            <a:fld id="{3210A409-FA31-844C-B1BE-F6ED6683FF0F}" type="datetimeFigureOut">
              <a:rPr lang="sv-SE" smtClean="0"/>
              <a:t>2019-11-14</a:t>
            </a:fld>
            <a:endParaRPr lang="sv-SE"/>
          </a:p>
        </p:txBody>
      </p:sp>
      <p:sp>
        <p:nvSpPr>
          <p:cNvPr id="5" name="Platshållare för sidfot 4">
            <a:extLst>
              <a:ext uri="{FF2B5EF4-FFF2-40B4-BE49-F238E27FC236}">
                <a16:creationId xmlns:a16="http://schemas.microsoft.com/office/drawing/2014/main" id="{CCB9CA8C-1C2A-494C-AF92-8E43965F80A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4D443D-02EF-A74A-BE78-03BF8978AE38}"/>
              </a:ext>
            </a:extLst>
          </p:cNvPr>
          <p:cNvSpPr>
            <a:spLocks noGrp="1"/>
          </p:cNvSpPr>
          <p:nvPr>
            <p:ph type="sldNum" sz="quarter" idx="12"/>
          </p:nvPr>
        </p:nvSpPr>
        <p:spPr/>
        <p:txBody>
          <a:bodyPr/>
          <a:lstStyle/>
          <a:p>
            <a:fld id="{7F640B3E-6B47-4C43-B5B2-E035F5E03DB0}" type="slidenum">
              <a:rPr lang="sv-SE" smtClean="0"/>
              <a:t>‹#›</a:t>
            </a:fld>
            <a:endParaRPr lang="sv-SE"/>
          </a:p>
        </p:txBody>
      </p:sp>
    </p:spTree>
    <p:extLst>
      <p:ext uri="{BB962C8B-B14F-4D97-AF65-F5344CB8AC3E}">
        <p14:creationId xmlns:p14="http://schemas.microsoft.com/office/powerpoint/2010/main" val="12490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8F5A6E-5E13-1042-B160-74CF879A5B6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825CDAF-077E-7445-A69B-34D02C6A84E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71234A-8B65-764B-B3BE-563CF2020473}"/>
              </a:ext>
            </a:extLst>
          </p:cNvPr>
          <p:cNvSpPr>
            <a:spLocks noGrp="1"/>
          </p:cNvSpPr>
          <p:nvPr>
            <p:ph type="dt" sz="half" idx="10"/>
          </p:nvPr>
        </p:nvSpPr>
        <p:spPr/>
        <p:txBody>
          <a:bodyPr/>
          <a:lstStyle/>
          <a:p>
            <a:fld id="{3210A409-FA31-844C-B1BE-F6ED6683FF0F}" type="datetimeFigureOut">
              <a:rPr lang="sv-SE" smtClean="0"/>
              <a:t>2019-11-14</a:t>
            </a:fld>
            <a:endParaRPr lang="sv-SE"/>
          </a:p>
        </p:txBody>
      </p:sp>
      <p:sp>
        <p:nvSpPr>
          <p:cNvPr id="5" name="Platshållare för sidfot 4">
            <a:extLst>
              <a:ext uri="{FF2B5EF4-FFF2-40B4-BE49-F238E27FC236}">
                <a16:creationId xmlns:a16="http://schemas.microsoft.com/office/drawing/2014/main" id="{BCD457D0-B2E2-4940-948F-711738DA151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5DC685F-4931-1046-8868-2B50B89941B0}"/>
              </a:ext>
            </a:extLst>
          </p:cNvPr>
          <p:cNvSpPr>
            <a:spLocks noGrp="1"/>
          </p:cNvSpPr>
          <p:nvPr>
            <p:ph type="sldNum" sz="quarter" idx="12"/>
          </p:nvPr>
        </p:nvSpPr>
        <p:spPr/>
        <p:txBody>
          <a:bodyPr/>
          <a:lstStyle/>
          <a:p>
            <a:fld id="{7F640B3E-6B47-4C43-B5B2-E035F5E03DB0}" type="slidenum">
              <a:rPr lang="sv-SE" smtClean="0"/>
              <a:t>‹#›</a:t>
            </a:fld>
            <a:endParaRPr lang="sv-SE"/>
          </a:p>
        </p:txBody>
      </p:sp>
    </p:spTree>
    <p:extLst>
      <p:ext uri="{BB962C8B-B14F-4D97-AF65-F5344CB8AC3E}">
        <p14:creationId xmlns:p14="http://schemas.microsoft.com/office/powerpoint/2010/main" val="173418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22C71-3619-7648-9351-25F680C74D6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AD14965-8C8D-9F45-8ADD-F5EE150242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5679185-247A-8B42-BE40-225852CC6F93}"/>
              </a:ext>
            </a:extLst>
          </p:cNvPr>
          <p:cNvSpPr>
            <a:spLocks noGrp="1"/>
          </p:cNvSpPr>
          <p:nvPr>
            <p:ph type="dt" sz="half" idx="10"/>
          </p:nvPr>
        </p:nvSpPr>
        <p:spPr/>
        <p:txBody>
          <a:bodyPr/>
          <a:lstStyle/>
          <a:p>
            <a:fld id="{3210A409-FA31-844C-B1BE-F6ED6683FF0F}" type="datetimeFigureOut">
              <a:rPr lang="sv-SE" smtClean="0"/>
              <a:t>2019-11-14</a:t>
            </a:fld>
            <a:endParaRPr lang="sv-SE"/>
          </a:p>
        </p:txBody>
      </p:sp>
      <p:sp>
        <p:nvSpPr>
          <p:cNvPr id="5" name="Platshållare för sidfot 4">
            <a:extLst>
              <a:ext uri="{FF2B5EF4-FFF2-40B4-BE49-F238E27FC236}">
                <a16:creationId xmlns:a16="http://schemas.microsoft.com/office/drawing/2014/main" id="{B7D61DCB-BDDA-D340-AE8B-8B04077243B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31E355-399B-4F4D-9A43-4D4825910FAF}"/>
              </a:ext>
            </a:extLst>
          </p:cNvPr>
          <p:cNvSpPr>
            <a:spLocks noGrp="1"/>
          </p:cNvSpPr>
          <p:nvPr>
            <p:ph type="sldNum" sz="quarter" idx="12"/>
          </p:nvPr>
        </p:nvSpPr>
        <p:spPr/>
        <p:txBody>
          <a:bodyPr/>
          <a:lstStyle/>
          <a:p>
            <a:fld id="{7F640B3E-6B47-4C43-B5B2-E035F5E03DB0}" type="slidenum">
              <a:rPr lang="sv-SE" smtClean="0"/>
              <a:t>‹#›</a:t>
            </a:fld>
            <a:endParaRPr lang="sv-SE"/>
          </a:p>
        </p:txBody>
      </p:sp>
    </p:spTree>
    <p:extLst>
      <p:ext uri="{BB962C8B-B14F-4D97-AF65-F5344CB8AC3E}">
        <p14:creationId xmlns:p14="http://schemas.microsoft.com/office/powerpoint/2010/main" val="2399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85D2B8-C4DD-B641-935B-2B423455805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000F526-15E3-B849-8AD6-14BDFCABC1E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86CDC30-0C09-9242-A135-CAB17F52627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C531917-4EFA-E54B-A597-C69D315B7A8C}"/>
              </a:ext>
            </a:extLst>
          </p:cNvPr>
          <p:cNvSpPr>
            <a:spLocks noGrp="1"/>
          </p:cNvSpPr>
          <p:nvPr>
            <p:ph type="dt" sz="half" idx="10"/>
          </p:nvPr>
        </p:nvSpPr>
        <p:spPr/>
        <p:txBody>
          <a:bodyPr/>
          <a:lstStyle/>
          <a:p>
            <a:fld id="{3210A409-FA31-844C-B1BE-F6ED6683FF0F}" type="datetimeFigureOut">
              <a:rPr lang="sv-SE" smtClean="0"/>
              <a:t>2019-11-14</a:t>
            </a:fld>
            <a:endParaRPr lang="sv-SE"/>
          </a:p>
        </p:txBody>
      </p:sp>
      <p:sp>
        <p:nvSpPr>
          <p:cNvPr id="6" name="Platshållare för sidfot 5">
            <a:extLst>
              <a:ext uri="{FF2B5EF4-FFF2-40B4-BE49-F238E27FC236}">
                <a16:creationId xmlns:a16="http://schemas.microsoft.com/office/drawing/2014/main" id="{A7357D47-FC0B-C74D-BF58-DC54B8C1C91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345E821-3922-384E-8D2B-6A5356D6359F}"/>
              </a:ext>
            </a:extLst>
          </p:cNvPr>
          <p:cNvSpPr>
            <a:spLocks noGrp="1"/>
          </p:cNvSpPr>
          <p:nvPr>
            <p:ph type="sldNum" sz="quarter" idx="12"/>
          </p:nvPr>
        </p:nvSpPr>
        <p:spPr/>
        <p:txBody>
          <a:bodyPr/>
          <a:lstStyle/>
          <a:p>
            <a:fld id="{7F640B3E-6B47-4C43-B5B2-E035F5E03DB0}" type="slidenum">
              <a:rPr lang="sv-SE" smtClean="0"/>
              <a:t>‹#›</a:t>
            </a:fld>
            <a:endParaRPr lang="sv-SE"/>
          </a:p>
        </p:txBody>
      </p:sp>
    </p:spTree>
    <p:extLst>
      <p:ext uri="{BB962C8B-B14F-4D97-AF65-F5344CB8AC3E}">
        <p14:creationId xmlns:p14="http://schemas.microsoft.com/office/powerpoint/2010/main" val="70428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C4060A-B0F6-1343-8C1F-AE48DFD1C61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9FF3F4A-E663-6E4A-B188-A261588A2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7573E0A-7839-BA48-A324-447198819C2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494B4E3-5CD5-4C48-B858-C749810B42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4C0F61D-25FA-2848-9851-52658898FF6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83B06C1-15FB-B645-AA21-AFAE8AF016FF}"/>
              </a:ext>
            </a:extLst>
          </p:cNvPr>
          <p:cNvSpPr>
            <a:spLocks noGrp="1"/>
          </p:cNvSpPr>
          <p:nvPr>
            <p:ph type="dt" sz="half" idx="10"/>
          </p:nvPr>
        </p:nvSpPr>
        <p:spPr/>
        <p:txBody>
          <a:bodyPr/>
          <a:lstStyle/>
          <a:p>
            <a:fld id="{3210A409-FA31-844C-B1BE-F6ED6683FF0F}" type="datetimeFigureOut">
              <a:rPr lang="sv-SE" smtClean="0"/>
              <a:t>2019-11-14</a:t>
            </a:fld>
            <a:endParaRPr lang="sv-SE"/>
          </a:p>
        </p:txBody>
      </p:sp>
      <p:sp>
        <p:nvSpPr>
          <p:cNvPr id="8" name="Platshållare för sidfot 7">
            <a:extLst>
              <a:ext uri="{FF2B5EF4-FFF2-40B4-BE49-F238E27FC236}">
                <a16:creationId xmlns:a16="http://schemas.microsoft.com/office/drawing/2014/main" id="{538E9C7F-7A10-FC45-9F3D-BD4F46648B5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689998C-8800-8E4A-86F0-81B7F8F313E7}"/>
              </a:ext>
            </a:extLst>
          </p:cNvPr>
          <p:cNvSpPr>
            <a:spLocks noGrp="1"/>
          </p:cNvSpPr>
          <p:nvPr>
            <p:ph type="sldNum" sz="quarter" idx="12"/>
          </p:nvPr>
        </p:nvSpPr>
        <p:spPr/>
        <p:txBody>
          <a:bodyPr/>
          <a:lstStyle/>
          <a:p>
            <a:fld id="{7F640B3E-6B47-4C43-B5B2-E035F5E03DB0}" type="slidenum">
              <a:rPr lang="sv-SE" smtClean="0"/>
              <a:t>‹#›</a:t>
            </a:fld>
            <a:endParaRPr lang="sv-SE"/>
          </a:p>
        </p:txBody>
      </p:sp>
    </p:spTree>
    <p:extLst>
      <p:ext uri="{BB962C8B-B14F-4D97-AF65-F5344CB8AC3E}">
        <p14:creationId xmlns:p14="http://schemas.microsoft.com/office/powerpoint/2010/main" val="125254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3F5A63-D06D-324A-888F-00E229C42FC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57F28DA-7B34-F74E-899A-5939937ABB47}"/>
              </a:ext>
            </a:extLst>
          </p:cNvPr>
          <p:cNvSpPr>
            <a:spLocks noGrp="1"/>
          </p:cNvSpPr>
          <p:nvPr>
            <p:ph type="dt" sz="half" idx="10"/>
          </p:nvPr>
        </p:nvSpPr>
        <p:spPr/>
        <p:txBody>
          <a:bodyPr/>
          <a:lstStyle/>
          <a:p>
            <a:fld id="{3210A409-FA31-844C-B1BE-F6ED6683FF0F}" type="datetimeFigureOut">
              <a:rPr lang="sv-SE" smtClean="0"/>
              <a:t>2019-11-14</a:t>
            </a:fld>
            <a:endParaRPr lang="sv-SE"/>
          </a:p>
        </p:txBody>
      </p:sp>
      <p:sp>
        <p:nvSpPr>
          <p:cNvPr id="4" name="Platshållare för sidfot 3">
            <a:extLst>
              <a:ext uri="{FF2B5EF4-FFF2-40B4-BE49-F238E27FC236}">
                <a16:creationId xmlns:a16="http://schemas.microsoft.com/office/drawing/2014/main" id="{655B5F0E-2CA9-5F4B-AFD1-9A8142E767B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9C70E96-AD35-1241-928F-B90F14A046BD}"/>
              </a:ext>
            </a:extLst>
          </p:cNvPr>
          <p:cNvSpPr>
            <a:spLocks noGrp="1"/>
          </p:cNvSpPr>
          <p:nvPr>
            <p:ph type="sldNum" sz="quarter" idx="12"/>
          </p:nvPr>
        </p:nvSpPr>
        <p:spPr/>
        <p:txBody>
          <a:bodyPr/>
          <a:lstStyle/>
          <a:p>
            <a:fld id="{7F640B3E-6B47-4C43-B5B2-E035F5E03DB0}" type="slidenum">
              <a:rPr lang="sv-SE" smtClean="0"/>
              <a:t>‹#›</a:t>
            </a:fld>
            <a:endParaRPr lang="sv-SE"/>
          </a:p>
        </p:txBody>
      </p:sp>
    </p:spTree>
    <p:extLst>
      <p:ext uri="{BB962C8B-B14F-4D97-AF65-F5344CB8AC3E}">
        <p14:creationId xmlns:p14="http://schemas.microsoft.com/office/powerpoint/2010/main" val="98166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96C14B8-12E9-CF40-850B-FDB891377995}"/>
              </a:ext>
            </a:extLst>
          </p:cNvPr>
          <p:cNvSpPr>
            <a:spLocks noGrp="1"/>
          </p:cNvSpPr>
          <p:nvPr>
            <p:ph type="dt" sz="half" idx="10"/>
          </p:nvPr>
        </p:nvSpPr>
        <p:spPr/>
        <p:txBody>
          <a:bodyPr/>
          <a:lstStyle/>
          <a:p>
            <a:fld id="{3210A409-FA31-844C-B1BE-F6ED6683FF0F}" type="datetimeFigureOut">
              <a:rPr lang="sv-SE" smtClean="0"/>
              <a:t>2019-11-14</a:t>
            </a:fld>
            <a:endParaRPr lang="sv-SE"/>
          </a:p>
        </p:txBody>
      </p:sp>
      <p:sp>
        <p:nvSpPr>
          <p:cNvPr id="3" name="Platshållare för sidfot 2">
            <a:extLst>
              <a:ext uri="{FF2B5EF4-FFF2-40B4-BE49-F238E27FC236}">
                <a16:creationId xmlns:a16="http://schemas.microsoft.com/office/drawing/2014/main" id="{0CEF5EC4-47E0-824C-B312-A0AA32A6C18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E74A40F-8CD1-BE47-AEFE-566A0EC17B32}"/>
              </a:ext>
            </a:extLst>
          </p:cNvPr>
          <p:cNvSpPr>
            <a:spLocks noGrp="1"/>
          </p:cNvSpPr>
          <p:nvPr>
            <p:ph type="sldNum" sz="quarter" idx="12"/>
          </p:nvPr>
        </p:nvSpPr>
        <p:spPr/>
        <p:txBody>
          <a:bodyPr/>
          <a:lstStyle/>
          <a:p>
            <a:fld id="{7F640B3E-6B47-4C43-B5B2-E035F5E03DB0}" type="slidenum">
              <a:rPr lang="sv-SE" smtClean="0"/>
              <a:t>‹#›</a:t>
            </a:fld>
            <a:endParaRPr lang="sv-SE"/>
          </a:p>
        </p:txBody>
      </p:sp>
    </p:spTree>
    <p:extLst>
      <p:ext uri="{BB962C8B-B14F-4D97-AF65-F5344CB8AC3E}">
        <p14:creationId xmlns:p14="http://schemas.microsoft.com/office/powerpoint/2010/main" val="393034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F92FA9-85F9-4449-9D0C-61F803D95CB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CF88D4B-69AE-814E-8F50-EBA6A3AD95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A5CD7B1-7931-FF49-9227-053F16BF7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A49221-38DD-924F-A147-B40FE4DBFF49}"/>
              </a:ext>
            </a:extLst>
          </p:cNvPr>
          <p:cNvSpPr>
            <a:spLocks noGrp="1"/>
          </p:cNvSpPr>
          <p:nvPr>
            <p:ph type="dt" sz="half" idx="10"/>
          </p:nvPr>
        </p:nvSpPr>
        <p:spPr/>
        <p:txBody>
          <a:bodyPr/>
          <a:lstStyle/>
          <a:p>
            <a:fld id="{3210A409-FA31-844C-B1BE-F6ED6683FF0F}" type="datetimeFigureOut">
              <a:rPr lang="sv-SE" smtClean="0"/>
              <a:t>2019-11-14</a:t>
            </a:fld>
            <a:endParaRPr lang="sv-SE"/>
          </a:p>
        </p:txBody>
      </p:sp>
      <p:sp>
        <p:nvSpPr>
          <p:cNvPr id="6" name="Platshållare för sidfot 5">
            <a:extLst>
              <a:ext uri="{FF2B5EF4-FFF2-40B4-BE49-F238E27FC236}">
                <a16:creationId xmlns:a16="http://schemas.microsoft.com/office/drawing/2014/main" id="{9E6607B2-DC22-A844-8520-19D2DF72484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4FB37CC-2C0C-D245-8224-1302DBDD58C0}"/>
              </a:ext>
            </a:extLst>
          </p:cNvPr>
          <p:cNvSpPr>
            <a:spLocks noGrp="1"/>
          </p:cNvSpPr>
          <p:nvPr>
            <p:ph type="sldNum" sz="quarter" idx="12"/>
          </p:nvPr>
        </p:nvSpPr>
        <p:spPr/>
        <p:txBody>
          <a:bodyPr/>
          <a:lstStyle/>
          <a:p>
            <a:fld id="{7F640B3E-6B47-4C43-B5B2-E035F5E03DB0}" type="slidenum">
              <a:rPr lang="sv-SE" smtClean="0"/>
              <a:t>‹#›</a:t>
            </a:fld>
            <a:endParaRPr lang="sv-SE"/>
          </a:p>
        </p:txBody>
      </p:sp>
    </p:spTree>
    <p:extLst>
      <p:ext uri="{BB962C8B-B14F-4D97-AF65-F5344CB8AC3E}">
        <p14:creationId xmlns:p14="http://schemas.microsoft.com/office/powerpoint/2010/main" val="42968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C21CF3-0063-2A46-9D4C-405E63AE334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DDFF5D-4B87-D344-B8DF-E3C42F9079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8A84631-E171-BE41-A28A-BB924A5E0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FE62228-0524-A64C-A812-CA3F15026FCC}"/>
              </a:ext>
            </a:extLst>
          </p:cNvPr>
          <p:cNvSpPr>
            <a:spLocks noGrp="1"/>
          </p:cNvSpPr>
          <p:nvPr>
            <p:ph type="dt" sz="half" idx="10"/>
          </p:nvPr>
        </p:nvSpPr>
        <p:spPr/>
        <p:txBody>
          <a:bodyPr/>
          <a:lstStyle/>
          <a:p>
            <a:fld id="{3210A409-FA31-844C-B1BE-F6ED6683FF0F}" type="datetimeFigureOut">
              <a:rPr lang="sv-SE" smtClean="0"/>
              <a:t>2019-11-14</a:t>
            </a:fld>
            <a:endParaRPr lang="sv-SE"/>
          </a:p>
        </p:txBody>
      </p:sp>
      <p:sp>
        <p:nvSpPr>
          <p:cNvPr id="6" name="Platshållare för sidfot 5">
            <a:extLst>
              <a:ext uri="{FF2B5EF4-FFF2-40B4-BE49-F238E27FC236}">
                <a16:creationId xmlns:a16="http://schemas.microsoft.com/office/drawing/2014/main" id="{C917BDCA-06EB-0345-8B26-34D8F307684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6301F5D-FDE2-EA49-A6A2-D6657E722B8C}"/>
              </a:ext>
            </a:extLst>
          </p:cNvPr>
          <p:cNvSpPr>
            <a:spLocks noGrp="1"/>
          </p:cNvSpPr>
          <p:nvPr>
            <p:ph type="sldNum" sz="quarter" idx="12"/>
          </p:nvPr>
        </p:nvSpPr>
        <p:spPr/>
        <p:txBody>
          <a:bodyPr/>
          <a:lstStyle/>
          <a:p>
            <a:fld id="{7F640B3E-6B47-4C43-B5B2-E035F5E03DB0}" type="slidenum">
              <a:rPr lang="sv-SE" smtClean="0"/>
              <a:t>‹#›</a:t>
            </a:fld>
            <a:endParaRPr lang="sv-SE"/>
          </a:p>
        </p:txBody>
      </p:sp>
    </p:spTree>
    <p:extLst>
      <p:ext uri="{BB962C8B-B14F-4D97-AF65-F5344CB8AC3E}">
        <p14:creationId xmlns:p14="http://schemas.microsoft.com/office/powerpoint/2010/main" val="353353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CE565AE-B195-A249-B125-BDC8A0AD0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A1B4504-0C86-2A47-8153-63EDB151E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5239194-E4D6-224C-BDCA-CDF31CE08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A409-FA31-844C-B1BE-F6ED6683FF0F}" type="datetimeFigureOut">
              <a:rPr lang="sv-SE" smtClean="0"/>
              <a:t>2019-11-14</a:t>
            </a:fld>
            <a:endParaRPr lang="sv-SE"/>
          </a:p>
        </p:txBody>
      </p:sp>
      <p:sp>
        <p:nvSpPr>
          <p:cNvPr id="5" name="Platshållare för sidfot 4">
            <a:extLst>
              <a:ext uri="{FF2B5EF4-FFF2-40B4-BE49-F238E27FC236}">
                <a16:creationId xmlns:a16="http://schemas.microsoft.com/office/drawing/2014/main" id="{54B57619-B4EE-254C-ADBC-75C15A20CD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FA47D65-6794-F440-AC04-9A710C3CE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40B3E-6B47-4C43-B5B2-E035F5E03DB0}" type="slidenum">
              <a:rPr lang="sv-SE" smtClean="0"/>
              <a:t>‹#›</a:t>
            </a:fld>
            <a:endParaRPr lang="sv-SE"/>
          </a:p>
        </p:txBody>
      </p:sp>
    </p:spTree>
    <p:extLst>
      <p:ext uri="{BB962C8B-B14F-4D97-AF65-F5344CB8AC3E}">
        <p14:creationId xmlns:p14="http://schemas.microsoft.com/office/powerpoint/2010/main" val="370846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tiff"/></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7.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tiff"/></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tiff"/><Relationship Id="rId1" Type="http://schemas.openxmlformats.org/officeDocument/2006/relationships/slideLayout" Target="../slideLayouts/slideLayout7.xml"/><Relationship Id="rId4" Type="http://schemas.openxmlformats.org/officeDocument/2006/relationships/image" Target="../media/image26.tiff"/></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 Id="rId5" Type="http://schemas.openxmlformats.org/officeDocument/2006/relationships/image" Target="../media/image7.tiff"/><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86F4828-34A5-9645-B671-01E3EFBE9B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12" y="1927318"/>
            <a:ext cx="12192000" cy="2398932"/>
          </a:xfrm>
          <a:prstGeom prst="rect">
            <a:avLst/>
          </a:prstGeom>
        </p:spPr>
      </p:pic>
      <p:sp>
        <p:nvSpPr>
          <p:cNvPr id="10" name="Rektangel 9">
            <a:extLst>
              <a:ext uri="{FF2B5EF4-FFF2-40B4-BE49-F238E27FC236}">
                <a16:creationId xmlns:a16="http://schemas.microsoft.com/office/drawing/2014/main" id="{FB36843C-44B5-6748-B211-B38028723715}"/>
              </a:ext>
            </a:extLst>
          </p:cNvPr>
          <p:cNvSpPr/>
          <p:nvPr/>
        </p:nvSpPr>
        <p:spPr>
          <a:xfrm>
            <a:off x="842024" y="418458"/>
            <a:ext cx="9377818" cy="1323439"/>
          </a:xfrm>
          <a:prstGeom prst="rect">
            <a:avLst/>
          </a:prstGeom>
        </p:spPr>
        <p:txBody>
          <a:bodyPr wrap="square">
            <a:spAutoFit/>
          </a:bodyPr>
          <a:lstStyle/>
          <a:p>
            <a:pPr algn="ctr"/>
            <a:r>
              <a:rPr lang="sv-SE" sz="4000" b="1" dirty="0">
                <a:solidFill>
                  <a:schemeClr val="tx2"/>
                </a:solidFill>
              </a:rPr>
              <a:t>      Strategy 2030</a:t>
            </a:r>
          </a:p>
          <a:p>
            <a:r>
              <a:rPr lang="sv-SE" sz="4000" b="1" i="1" dirty="0">
                <a:solidFill>
                  <a:schemeClr val="tx2"/>
                </a:solidFill>
              </a:rPr>
              <a:t>			</a:t>
            </a:r>
            <a:endParaRPr lang="sv-SE" sz="2800" i="1" dirty="0">
              <a:solidFill>
                <a:schemeClr val="tx2"/>
              </a:solidFill>
            </a:endParaRPr>
          </a:p>
        </p:txBody>
      </p:sp>
      <p:sp>
        <p:nvSpPr>
          <p:cNvPr id="11" name="Rektangel 10">
            <a:extLst>
              <a:ext uri="{FF2B5EF4-FFF2-40B4-BE49-F238E27FC236}">
                <a16:creationId xmlns:a16="http://schemas.microsoft.com/office/drawing/2014/main" id="{5C8259B9-8A44-DC47-A2F9-7F2CDF4FEFDE}"/>
              </a:ext>
            </a:extLst>
          </p:cNvPr>
          <p:cNvSpPr/>
          <p:nvPr/>
        </p:nvSpPr>
        <p:spPr>
          <a:xfrm>
            <a:off x="2249836" y="4989231"/>
            <a:ext cx="9377818" cy="523220"/>
          </a:xfrm>
          <a:prstGeom prst="rect">
            <a:avLst/>
          </a:prstGeom>
          <a:noFill/>
        </p:spPr>
        <p:txBody>
          <a:bodyPr wrap="square">
            <a:spAutoFit/>
          </a:bodyPr>
          <a:lstStyle/>
          <a:p>
            <a:pPr defTabSz="457200">
              <a:spcBef>
                <a:spcPts val="300"/>
              </a:spcBef>
              <a:spcAft>
                <a:spcPts val="300"/>
              </a:spcAft>
            </a:pPr>
            <a:r>
              <a:rPr lang="sv-SE" sz="1600" b="1" i="1" dirty="0">
                <a:solidFill>
                  <a:schemeClr val="tx2"/>
                </a:solidFill>
              </a:rPr>
              <a:t>				</a:t>
            </a:r>
            <a:r>
              <a:rPr lang="sv-SE" sz="2800" b="1" i="1" dirty="0">
                <a:solidFill>
                  <a:schemeClr val="tx2"/>
                </a:solidFill>
              </a:rPr>
              <a:t>	…and </a:t>
            </a:r>
            <a:r>
              <a:rPr lang="sv-SE" sz="2800" b="1" i="1" dirty="0" err="1">
                <a:solidFill>
                  <a:schemeClr val="tx2"/>
                </a:solidFill>
              </a:rPr>
              <a:t>beyond</a:t>
            </a:r>
            <a:endParaRPr lang="sv-SE" sz="1600" dirty="0">
              <a:solidFill>
                <a:srgbClr val="00487D"/>
              </a:solidFill>
            </a:endParaRPr>
          </a:p>
        </p:txBody>
      </p:sp>
    </p:spTree>
    <p:extLst>
      <p:ext uri="{BB962C8B-B14F-4D97-AF65-F5344CB8AC3E}">
        <p14:creationId xmlns:p14="http://schemas.microsoft.com/office/powerpoint/2010/main" val="2859583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430FDAF-C865-2A40-B1C6-B39AE3C173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7541" b="5864"/>
          <a:stretch/>
        </p:blipFill>
        <p:spPr>
          <a:xfrm>
            <a:off x="0" y="61653"/>
            <a:ext cx="1816689" cy="1052583"/>
          </a:xfrm>
          <a:prstGeom prst="rect">
            <a:avLst/>
          </a:prstGeom>
        </p:spPr>
      </p:pic>
      <p:sp>
        <p:nvSpPr>
          <p:cNvPr id="3" name="Rektangel med rundade hörn 2">
            <a:extLst>
              <a:ext uri="{FF2B5EF4-FFF2-40B4-BE49-F238E27FC236}">
                <a16:creationId xmlns:a16="http://schemas.microsoft.com/office/drawing/2014/main" id="{43A221DC-B9DC-5046-87CF-F4F6AF9E2349}"/>
              </a:ext>
            </a:extLst>
          </p:cNvPr>
          <p:cNvSpPr>
            <a:spLocks/>
          </p:cNvSpPr>
          <p:nvPr/>
        </p:nvSpPr>
        <p:spPr>
          <a:xfrm>
            <a:off x="8758933" y="3338166"/>
            <a:ext cx="1872000" cy="690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Aktiviteter för de 10 mest prioriterade målen är genomförda</a:t>
            </a:r>
          </a:p>
        </p:txBody>
      </p:sp>
      <p:sp>
        <p:nvSpPr>
          <p:cNvPr id="4" name="Rektangel med rundade hörn 3">
            <a:extLst>
              <a:ext uri="{FF2B5EF4-FFF2-40B4-BE49-F238E27FC236}">
                <a16:creationId xmlns:a16="http://schemas.microsoft.com/office/drawing/2014/main" id="{E1B9BA9F-8DD1-A34A-A8D0-60EE0262DF46}"/>
              </a:ext>
            </a:extLst>
          </p:cNvPr>
          <p:cNvSpPr>
            <a:spLocks/>
          </p:cNvSpPr>
          <p:nvPr/>
        </p:nvSpPr>
        <p:spPr>
          <a:xfrm>
            <a:off x="8762697" y="4181517"/>
            <a:ext cx="1872000" cy="690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Aktiviteter för de 7 återstående målen är påbörjade </a:t>
            </a:r>
          </a:p>
        </p:txBody>
      </p:sp>
      <p:sp>
        <p:nvSpPr>
          <p:cNvPr id="5" name="Rektangel med rundade hörn 4">
            <a:extLst>
              <a:ext uri="{FF2B5EF4-FFF2-40B4-BE49-F238E27FC236}">
                <a16:creationId xmlns:a16="http://schemas.microsoft.com/office/drawing/2014/main" id="{D24E3BC4-EA0D-F44A-BF43-5D72F2BEEEE7}"/>
              </a:ext>
            </a:extLst>
          </p:cNvPr>
          <p:cNvSpPr>
            <a:spLocks/>
          </p:cNvSpPr>
          <p:nvPr/>
        </p:nvSpPr>
        <p:spPr>
          <a:xfrm>
            <a:off x="2500205" y="3338166"/>
            <a:ext cx="1872000" cy="690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Antal attraktioner/besöksmål med kvalitetsmärkning</a:t>
            </a:r>
          </a:p>
        </p:txBody>
      </p:sp>
      <p:sp>
        <p:nvSpPr>
          <p:cNvPr id="6" name="Rektangel med rundade hörn 5">
            <a:extLst>
              <a:ext uri="{FF2B5EF4-FFF2-40B4-BE49-F238E27FC236}">
                <a16:creationId xmlns:a16="http://schemas.microsoft.com/office/drawing/2014/main" id="{F10EC7E4-2648-D340-8980-B49798C8C822}"/>
              </a:ext>
            </a:extLst>
          </p:cNvPr>
          <p:cNvSpPr>
            <a:spLocks/>
          </p:cNvSpPr>
          <p:nvPr/>
        </p:nvSpPr>
        <p:spPr>
          <a:xfrm>
            <a:off x="2500205" y="4181517"/>
            <a:ext cx="1872000" cy="690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err="1"/>
              <a:t>Travel</a:t>
            </a:r>
            <a:r>
              <a:rPr lang="sv-SE" sz="1200" dirty="0"/>
              <a:t> and </a:t>
            </a:r>
            <a:r>
              <a:rPr lang="sv-SE" sz="1200" dirty="0" err="1"/>
              <a:t>Toursim</a:t>
            </a:r>
            <a:r>
              <a:rPr lang="sv-SE" sz="1200" dirty="0"/>
              <a:t> </a:t>
            </a:r>
            <a:r>
              <a:rPr lang="sv-SE" sz="1200" dirty="0" err="1"/>
              <a:t>Competetivness</a:t>
            </a:r>
            <a:r>
              <a:rPr lang="sv-SE" sz="1200" dirty="0"/>
              <a:t> Index</a:t>
            </a:r>
          </a:p>
          <a:p>
            <a:pPr algn="ctr"/>
            <a:r>
              <a:rPr lang="sv-SE" sz="1200" dirty="0"/>
              <a:t>TTCI</a:t>
            </a:r>
          </a:p>
          <a:p>
            <a:pPr algn="ctr"/>
            <a:endParaRPr lang="sv-SE" sz="1200" dirty="0"/>
          </a:p>
        </p:txBody>
      </p:sp>
      <p:sp>
        <p:nvSpPr>
          <p:cNvPr id="7" name="Rektangel med rundade hörn 6">
            <a:extLst>
              <a:ext uri="{FF2B5EF4-FFF2-40B4-BE49-F238E27FC236}">
                <a16:creationId xmlns:a16="http://schemas.microsoft.com/office/drawing/2014/main" id="{597CE539-BFA5-1842-B611-6C3AFD478DB9}"/>
              </a:ext>
            </a:extLst>
          </p:cNvPr>
          <p:cNvSpPr>
            <a:spLocks/>
          </p:cNvSpPr>
          <p:nvPr/>
        </p:nvSpPr>
        <p:spPr>
          <a:xfrm>
            <a:off x="2500205" y="5024868"/>
            <a:ext cx="1872000" cy="690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Förtroendenivå för turismens produkter och tjänster</a:t>
            </a:r>
          </a:p>
        </p:txBody>
      </p:sp>
      <p:sp>
        <p:nvSpPr>
          <p:cNvPr id="8" name="Rektangel med rundade hörn 7">
            <a:extLst>
              <a:ext uri="{FF2B5EF4-FFF2-40B4-BE49-F238E27FC236}">
                <a16:creationId xmlns:a16="http://schemas.microsoft.com/office/drawing/2014/main" id="{0D4DA40C-37FD-0943-BD27-F22FDAA510CB}"/>
              </a:ext>
            </a:extLst>
          </p:cNvPr>
          <p:cNvSpPr>
            <a:spLocks/>
          </p:cNvSpPr>
          <p:nvPr/>
        </p:nvSpPr>
        <p:spPr>
          <a:xfrm>
            <a:off x="4561938" y="3338166"/>
            <a:ext cx="1872000" cy="690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Internationella turismintäkter</a:t>
            </a:r>
          </a:p>
        </p:txBody>
      </p:sp>
      <p:sp>
        <p:nvSpPr>
          <p:cNvPr id="9" name="Rektangel med rundade hörn 8">
            <a:extLst>
              <a:ext uri="{FF2B5EF4-FFF2-40B4-BE49-F238E27FC236}">
                <a16:creationId xmlns:a16="http://schemas.microsoft.com/office/drawing/2014/main" id="{3F9E43D5-545C-AC47-A6AA-E0297615C7AB}"/>
              </a:ext>
            </a:extLst>
          </p:cNvPr>
          <p:cNvSpPr>
            <a:spLocks/>
          </p:cNvSpPr>
          <p:nvPr/>
        </p:nvSpPr>
        <p:spPr>
          <a:xfrm>
            <a:off x="4561938" y="4181517"/>
            <a:ext cx="1872000" cy="690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Antalet inhemska besökare</a:t>
            </a:r>
          </a:p>
          <a:p>
            <a:pPr algn="ctr"/>
            <a:r>
              <a:rPr lang="sv-SE" sz="1200" dirty="0"/>
              <a:t>(antalet dygn)</a:t>
            </a:r>
          </a:p>
        </p:txBody>
      </p:sp>
      <p:sp>
        <p:nvSpPr>
          <p:cNvPr id="10" name="Rektangel med rundade hörn 9">
            <a:extLst>
              <a:ext uri="{FF2B5EF4-FFF2-40B4-BE49-F238E27FC236}">
                <a16:creationId xmlns:a16="http://schemas.microsoft.com/office/drawing/2014/main" id="{BD04131B-E475-BC41-B2EF-32D09DE93FE2}"/>
              </a:ext>
            </a:extLst>
          </p:cNvPr>
          <p:cNvSpPr>
            <a:spLocks/>
          </p:cNvSpPr>
          <p:nvPr/>
        </p:nvSpPr>
        <p:spPr>
          <a:xfrm>
            <a:off x="4561938" y="5024868"/>
            <a:ext cx="1872000" cy="690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Antal investeringar</a:t>
            </a:r>
          </a:p>
          <a:p>
            <a:pPr algn="ctr"/>
            <a:r>
              <a:rPr lang="sv-SE" sz="1200" dirty="0"/>
              <a:t>Hotell, restauranger attraktioner etc.</a:t>
            </a:r>
          </a:p>
        </p:txBody>
      </p:sp>
      <p:sp>
        <p:nvSpPr>
          <p:cNvPr id="11" name="Rektangel med rundade hörn 10">
            <a:extLst>
              <a:ext uri="{FF2B5EF4-FFF2-40B4-BE49-F238E27FC236}">
                <a16:creationId xmlns:a16="http://schemas.microsoft.com/office/drawing/2014/main" id="{3E00ADD6-E711-8E47-A16C-F685D4B34E38}"/>
              </a:ext>
            </a:extLst>
          </p:cNvPr>
          <p:cNvSpPr>
            <a:spLocks/>
          </p:cNvSpPr>
          <p:nvPr/>
        </p:nvSpPr>
        <p:spPr>
          <a:xfrm>
            <a:off x="6623671" y="3338166"/>
            <a:ext cx="1872000" cy="690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Omsättning från internationella gäster även under ”lågsäsonger”</a:t>
            </a:r>
          </a:p>
        </p:txBody>
      </p:sp>
      <p:sp>
        <p:nvSpPr>
          <p:cNvPr id="12" name="Rektangel med rundade hörn 11">
            <a:extLst>
              <a:ext uri="{FF2B5EF4-FFF2-40B4-BE49-F238E27FC236}">
                <a16:creationId xmlns:a16="http://schemas.microsoft.com/office/drawing/2014/main" id="{0B86B614-4165-4C4D-A6D0-1E3A677E17F8}"/>
              </a:ext>
            </a:extLst>
          </p:cNvPr>
          <p:cNvSpPr>
            <a:spLocks/>
          </p:cNvSpPr>
          <p:nvPr/>
        </p:nvSpPr>
        <p:spPr>
          <a:xfrm>
            <a:off x="6623671" y="4181517"/>
            <a:ext cx="1872000" cy="690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Omsättning av turismintäkter utanför storstäder</a:t>
            </a:r>
          </a:p>
        </p:txBody>
      </p:sp>
      <p:sp>
        <p:nvSpPr>
          <p:cNvPr id="14" name="Rektangel 13">
            <a:extLst>
              <a:ext uri="{FF2B5EF4-FFF2-40B4-BE49-F238E27FC236}">
                <a16:creationId xmlns:a16="http://schemas.microsoft.com/office/drawing/2014/main" id="{85C743C9-6777-7248-8379-F72434511868}"/>
              </a:ext>
            </a:extLst>
          </p:cNvPr>
          <p:cNvSpPr/>
          <p:nvPr/>
        </p:nvSpPr>
        <p:spPr>
          <a:xfrm>
            <a:off x="3457764" y="667181"/>
            <a:ext cx="5989017" cy="18772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8113" indent="-138113">
              <a:spcBef>
                <a:spcPts val="100"/>
              </a:spcBef>
              <a:spcAft>
                <a:spcPts val="300"/>
              </a:spcAft>
              <a:buFont typeface="Arial" panose="020B0604020202020204" pitchFamily="34" charset="0"/>
              <a:buChar char="•"/>
            </a:pPr>
            <a:endParaRPr lang="sv-SE" sz="1300" dirty="0">
              <a:latin typeface="Calibri" panose="020F0502020204030204" pitchFamily="34" charset="0"/>
              <a:cs typeface="Calibri" panose="020F0502020204030204" pitchFamily="34" charset="0"/>
            </a:endParaRPr>
          </a:p>
          <a:p>
            <a:pPr marL="138113" indent="-138113">
              <a:spcBef>
                <a:spcPts val="100"/>
              </a:spcBef>
              <a:spcAft>
                <a:spcPts val="300"/>
              </a:spcAft>
              <a:buFont typeface="Arial" panose="020B0604020202020204" pitchFamily="34" charset="0"/>
              <a:buChar char="•"/>
            </a:pPr>
            <a:r>
              <a:rPr lang="sv-SE" sz="1400" dirty="0">
                <a:latin typeface="Calibri" panose="020F0502020204030204" pitchFamily="34" charset="0"/>
                <a:cs typeface="Calibri" panose="020F0502020204030204" pitchFamily="34" charset="0"/>
              </a:rPr>
              <a:t>Öka besöksnäringens möjligheter till en av de främsta källorna att skapa inkomster och välstånd i hela landet.</a:t>
            </a:r>
          </a:p>
          <a:p>
            <a:pPr marL="138113" indent="-138113">
              <a:spcBef>
                <a:spcPts val="100"/>
              </a:spcBef>
              <a:spcAft>
                <a:spcPts val="300"/>
              </a:spcAft>
              <a:buFont typeface="Arial" panose="020B0604020202020204" pitchFamily="34" charset="0"/>
              <a:buChar char="•"/>
            </a:pPr>
            <a:r>
              <a:rPr lang="sv-SE" sz="1400" dirty="0">
                <a:latin typeface="Calibri" panose="020F0502020204030204" pitchFamily="34" charset="0"/>
                <a:cs typeface="Calibri" panose="020F0502020204030204" pitchFamily="34" charset="0"/>
              </a:rPr>
              <a:t>Förstärk besöksnäringen som drivkraft för infrastruktur, transporter och socio- ekonomiska möjligheter</a:t>
            </a:r>
          </a:p>
          <a:p>
            <a:pPr marL="138113" indent="-138113">
              <a:spcBef>
                <a:spcPts val="100"/>
              </a:spcBef>
              <a:spcAft>
                <a:spcPts val="300"/>
              </a:spcAft>
              <a:buFont typeface="Arial" panose="020B0604020202020204" pitchFamily="34" charset="0"/>
              <a:buChar char="•"/>
            </a:pPr>
            <a:r>
              <a:rPr lang="sv-SE" sz="1400" dirty="0">
                <a:latin typeface="Calibri" panose="020F0502020204030204" pitchFamily="34" charset="0"/>
                <a:cs typeface="Calibri" panose="020F0502020204030204" pitchFamily="34" charset="0"/>
              </a:rPr>
              <a:t>Utveckla regional turism genom mångfald</a:t>
            </a:r>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p:txBody>
      </p:sp>
      <p:sp>
        <p:nvSpPr>
          <p:cNvPr id="15" name="Rektangel 14">
            <a:extLst>
              <a:ext uri="{FF2B5EF4-FFF2-40B4-BE49-F238E27FC236}">
                <a16:creationId xmlns:a16="http://schemas.microsoft.com/office/drawing/2014/main" id="{2074F6FC-76DD-014A-9D25-BB1A1CDFB761}"/>
              </a:ext>
            </a:extLst>
          </p:cNvPr>
          <p:cNvSpPr/>
          <p:nvPr/>
        </p:nvSpPr>
        <p:spPr>
          <a:xfrm>
            <a:off x="3384129" y="145100"/>
            <a:ext cx="6575974" cy="369332"/>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Avenir Medium" panose="02000503020000020003" pitchFamily="2" charset="0"/>
                <a:cs typeface="Futura Medium" panose="020B0602020204020303" pitchFamily="34" charset="-79"/>
              </a:rPr>
              <a:t>Socio-ekonomiska utveckling, välstånd och innanförskap</a:t>
            </a:r>
            <a:endParaRPr lang="sv-SE" dirty="0"/>
          </a:p>
        </p:txBody>
      </p:sp>
      <p:pic>
        <p:nvPicPr>
          <p:cNvPr id="16" name="Bildobjekt 15">
            <a:extLst>
              <a:ext uri="{FF2B5EF4-FFF2-40B4-BE49-F238E27FC236}">
                <a16:creationId xmlns:a16="http://schemas.microsoft.com/office/drawing/2014/main" id="{71DD1232-B017-F74E-97D3-26C2187454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6379" y="3125025"/>
            <a:ext cx="230883" cy="369267"/>
          </a:xfrm>
          <a:prstGeom prst="rect">
            <a:avLst/>
          </a:prstGeom>
        </p:spPr>
      </p:pic>
      <p:pic>
        <p:nvPicPr>
          <p:cNvPr id="17" name="Bildobjekt 16">
            <a:extLst>
              <a:ext uri="{FF2B5EF4-FFF2-40B4-BE49-F238E27FC236}">
                <a16:creationId xmlns:a16="http://schemas.microsoft.com/office/drawing/2014/main" id="{5152701C-F11E-1442-A97F-C03DA2E00D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90433" y="4028768"/>
            <a:ext cx="230883" cy="369267"/>
          </a:xfrm>
          <a:prstGeom prst="rect">
            <a:avLst/>
          </a:prstGeom>
        </p:spPr>
      </p:pic>
      <p:pic>
        <p:nvPicPr>
          <p:cNvPr id="18" name="Bildobjekt 17">
            <a:extLst>
              <a:ext uri="{FF2B5EF4-FFF2-40B4-BE49-F238E27FC236}">
                <a16:creationId xmlns:a16="http://schemas.microsoft.com/office/drawing/2014/main" id="{DC22FC82-AC10-7B4E-A534-E5680D62F1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4763" y="4904003"/>
            <a:ext cx="230883" cy="369267"/>
          </a:xfrm>
          <a:prstGeom prst="rect">
            <a:avLst/>
          </a:prstGeom>
        </p:spPr>
      </p:pic>
      <p:pic>
        <p:nvPicPr>
          <p:cNvPr id="26" name="Bildobjekt 25">
            <a:extLst>
              <a:ext uri="{FF2B5EF4-FFF2-40B4-BE49-F238E27FC236}">
                <a16:creationId xmlns:a16="http://schemas.microsoft.com/office/drawing/2014/main" id="{9B5A4F04-C310-6A4F-9EC0-4E3186B3B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5337" y="3211153"/>
            <a:ext cx="240259" cy="240259"/>
          </a:xfrm>
          <a:prstGeom prst="rect">
            <a:avLst/>
          </a:prstGeom>
        </p:spPr>
      </p:pic>
      <p:pic>
        <p:nvPicPr>
          <p:cNvPr id="27" name="Bildobjekt 26">
            <a:extLst>
              <a:ext uri="{FF2B5EF4-FFF2-40B4-BE49-F238E27FC236}">
                <a16:creationId xmlns:a16="http://schemas.microsoft.com/office/drawing/2014/main" id="{F3F3036B-E902-9543-872A-A00C7FE806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8216" y="3206493"/>
            <a:ext cx="287799" cy="287799"/>
          </a:xfrm>
          <a:prstGeom prst="rect">
            <a:avLst/>
          </a:prstGeom>
        </p:spPr>
      </p:pic>
      <p:pic>
        <p:nvPicPr>
          <p:cNvPr id="28" name="Bildobjekt 27">
            <a:extLst>
              <a:ext uri="{FF2B5EF4-FFF2-40B4-BE49-F238E27FC236}">
                <a16:creationId xmlns:a16="http://schemas.microsoft.com/office/drawing/2014/main" id="{1A4978A5-A054-4E43-B85A-A8C7689EE7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39827" y="3256080"/>
            <a:ext cx="238212" cy="238212"/>
          </a:xfrm>
          <a:prstGeom prst="rect">
            <a:avLst/>
          </a:prstGeom>
        </p:spPr>
      </p:pic>
      <p:pic>
        <p:nvPicPr>
          <p:cNvPr id="29" name="Bildobjekt 28">
            <a:extLst>
              <a:ext uri="{FF2B5EF4-FFF2-40B4-BE49-F238E27FC236}">
                <a16:creationId xmlns:a16="http://schemas.microsoft.com/office/drawing/2014/main" id="{19C96FEB-0924-4846-B29E-CAD0448B26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73779" y="4094295"/>
            <a:ext cx="238212" cy="238212"/>
          </a:xfrm>
          <a:prstGeom prst="rect">
            <a:avLst/>
          </a:prstGeom>
        </p:spPr>
      </p:pic>
      <p:pic>
        <p:nvPicPr>
          <p:cNvPr id="30" name="Bildobjekt 29">
            <a:extLst>
              <a:ext uri="{FF2B5EF4-FFF2-40B4-BE49-F238E27FC236}">
                <a16:creationId xmlns:a16="http://schemas.microsoft.com/office/drawing/2014/main" id="{F73F7988-7EA7-A14D-8135-86173AE4F8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7064" y="4094295"/>
            <a:ext cx="287799" cy="287799"/>
          </a:xfrm>
          <a:prstGeom prst="rect">
            <a:avLst/>
          </a:prstGeom>
        </p:spPr>
      </p:pic>
      <p:pic>
        <p:nvPicPr>
          <p:cNvPr id="31" name="Bildobjekt 30">
            <a:extLst>
              <a:ext uri="{FF2B5EF4-FFF2-40B4-BE49-F238E27FC236}">
                <a16:creationId xmlns:a16="http://schemas.microsoft.com/office/drawing/2014/main" id="{B1B1A0BB-62BB-944C-9912-D1C2C5BCED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331" y="4113468"/>
            <a:ext cx="240259" cy="240259"/>
          </a:xfrm>
          <a:prstGeom prst="rect">
            <a:avLst/>
          </a:prstGeom>
        </p:spPr>
      </p:pic>
      <p:pic>
        <p:nvPicPr>
          <p:cNvPr id="32" name="Bildobjekt 31">
            <a:extLst>
              <a:ext uri="{FF2B5EF4-FFF2-40B4-BE49-F238E27FC236}">
                <a16:creationId xmlns:a16="http://schemas.microsoft.com/office/drawing/2014/main" id="{A180C1CB-F63F-E34A-B312-D5AF7250FC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7647" y="4947872"/>
            <a:ext cx="240259" cy="240259"/>
          </a:xfrm>
          <a:prstGeom prst="rect">
            <a:avLst/>
          </a:prstGeom>
        </p:spPr>
      </p:pic>
      <p:sp>
        <p:nvSpPr>
          <p:cNvPr id="19" name="Båge 18">
            <a:extLst>
              <a:ext uri="{FF2B5EF4-FFF2-40B4-BE49-F238E27FC236}">
                <a16:creationId xmlns:a16="http://schemas.microsoft.com/office/drawing/2014/main" id="{67E6C59C-C23D-E54C-A703-E8871C28CCC4}"/>
              </a:ext>
            </a:extLst>
          </p:cNvPr>
          <p:cNvSpPr/>
          <p:nvPr/>
        </p:nvSpPr>
        <p:spPr>
          <a:xfrm rot="10800000">
            <a:off x="1237127" y="274766"/>
            <a:ext cx="4509247" cy="1315199"/>
          </a:xfrm>
          <a:prstGeom prst="arc">
            <a:avLst>
              <a:gd name="adj1" fmla="val 16200000"/>
              <a:gd name="adj2" fmla="val 212570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156518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1F443C8-44B8-C94D-8431-BD10B5164CBE}"/>
              </a:ext>
            </a:extLst>
          </p:cNvPr>
          <p:cNvSpPr>
            <a:spLocks noChangeAspect="1"/>
          </p:cNvSpPr>
          <p:nvPr/>
        </p:nvSpPr>
        <p:spPr>
          <a:xfrm>
            <a:off x="556984" y="1654864"/>
            <a:ext cx="4140000" cy="427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Antal attraktioner/besöksmål med kvalitetsmärkning</a:t>
            </a:r>
          </a:p>
        </p:txBody>
      </p:sp>
      <p:sp>
        <p:nvSpPr>
          <p:cNvPr id="3" name="Rektangel 2">
            <a:extLst>
              <a:ext uri="{FF2B5EF4-FFF2-40B4-BE49-F238E27FC236}">
                <a16:creationId xmlns:a16="http://schemas.microsoft.com/office/drawing/2014/main" id="{1B556A39-26B0-504A-AD65-F1D972959C80}"/>
              </a:ext>
            </a:extLst>
          </p:cNvPr>
          <p:cNvSpPr>
            <a:spLocks/>
          </p:cNvSpPr>
          <p:nvPr/>
        </p:nvSpPr>
        <p:spPr>
          <a:xfrm>
            <a:off x="556983" y="2172509"/>
            <a:ext cx="4140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a:p>
          <a:p>
            <a:pPr algn="ctr"/>
            <a:r>
              <a:rPr lang="sv-SE" sz="1200" dirty="0" err="1"/>
              <a:t>Travel</a:t>
            </a:r>
            <a:r>
              <a:rPr lang="sv-SE" sz="1200" dirty="0"/>
              <a:t> and </a:t>
            </a:r>
            <a:r>
              <a:rPr lang="sv-SE" sz="1200" dirty="0" err="1"/>
              <a:t>Toursim</a:t>
            </a:r>
            <a:r>
              <a:rPr lang="sv-SE" sz="1200" dirty="0"/>
              <a:t> </a:t>
            </a:r>
            <a:r>
              <a:rPr lang="sv-SE" sz="1200" dirty="0" err="1"/>
              <a:t>Competetivness</a:t>
            </a:r>
            <a:r>
              <a:rPr lang="sv-SE" sz="1200" dirty="0"/>
              <a:t> - Index TTCI</a:t>
            </a:r>
          </a:p>
          <a:p>
            <a:pPr algn="ctr"/>
            <a:endParaRPr lang="sv-SE" sz="1200" dirty="0"/>
          </a:p>
        </p:txBody>
      </p:sp>
      <p:sp>
        <p:nvSpPr>
          <p:cNvPr id="4" name="Rektangel 3">
            <a:extLst>
              <a:ext uri="{FF2B5EF4-FFF2-40B4-BE49-F238E27FC236}">
                <a16:creationId xmlns:a16="http://schemas.microsoft.com/office/drawing/2014/main" id="{8D0B40E5-34A8-7F4E-8C47-B8FE4BDEFF2B}"/>
              </a:ext>
            </a:extLst>
          </p:cNvPr>
          <p:cNvSpPr>
            <a:spLocks/>
          </p:cNvSpPr>
          <p:nvPr/>
        </p:nvSpPr>
        <p:spPr>
          <a:xfrm>
            <a:off x="556983" y="2695044"/>
            <a:ext cx="4140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Förtroendenivå för turismens produkter och tjänster</a:t>
            </a:r>
          </a:p>
        </p:txBody>
      </p:sp>
      <p:sp>
        <p:nvSpPr>
          <p:cNvPr id="9" name="Rektangel 8">
            <a:extLst>
              <a:ext uri="{FF2B5EF4-FFF2-40B4-BE49-F238E27FC236}">
                <a16:creationId xmlns:a16="http://schemas.microsoft.com/office/drawing/2014/main" id="{65D4027F-1470-5B4B-B0F2-36FB75B7C6F5}"/>
              </a:ext>
            </a:extLst>
          </p:cNvPr>
          <p:cNvSpPr>
            <a:spLocks/>
          </p:cNvSpPr>
          <p:nvPr/>
        </p:nvSpPr>
        <p:spPr>
          <a:xfrm>
            <a:off x="556983" y="3217579"/>
            <a:ext cx="4140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Internationella turismintäkter</a:t>
            </a:r>
          </a:p>
        </p:txBody>
      </p:sp>
      <p:sp>
        <p:nvSpPr>
          <p:cNvPr id="10" name="Rektangel 9">
            <a:extLst>
              <a:ext uri="{FF2B5EF4-FFF2-40B4-BE49-F238E27FC236}">
                <a16:creationId xmlns:a16="http://schemas.microsoft.com/office/drawing/2014/main" id="{F2741096-5094-014C-8A41-294A6535466F}"/>
              </a:ext>
            </a:extLst>
          </p:cNvPr>
          <p:cNvSpPr>
            <a:spLocks/>
          </p:cNvSpPr>
          <p:nvPr/>
        </p:nvSpPr>
        <p:spPr>
          <a:xfrm>
            <a:off x="556983" y="3740114"/>
            <a:ext cx="4140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Antalet inhemska besökare (antalet dygn)</a:t>
            </a:r>
          </a:p>
        </p:txBody>
      </p:sp>
      <p:sp>
        <p:nvSpPr>
          <p:cNvPr id="11" name="Rektangel 10">
            <a:extLst>
              <a:ext uri="{FF2B5EF4-FFF2-40B4-BE49-F238E27FC236}">
                <a16:creationId xmlns:a16="http://schemas.microsoft.com/office/drawing/2014/main" id="{B7B4F09E-4B11-7C45-9ACE-C66C658F7282}"/>
              </a:ext>
            </a:extLst>
          </p:cNvPr>
          <p:cNvSpPr>
            <a:spLocks/>
          </p:cNvSpPr>
          <p:nvPr/>
        </p:nvSpPr>
        <p:spPr>
          <a:xfrm>
            <a:off x="556983" y="4262649"/>
            <a:ext cx="4140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Antal investeringar</a:t>
            </a:r>
          </a:p>
          <a:p>
            <a:pPr algn="ctr"/>
            <a:r>
              <a:rPr lang="sv-SE" sz="1200" dirty="0"/>
              <a:t>Hotell, restauranger attraktioner etc.</a:t>
            </a:r>
          </a:p>
        </p:txBody>
      </p:sp>
      <p:sp>
        <p:nvSpPr>
          <p:cNvPr id="17" name="Rektangel 16">
            <a:extLst>
              <a:ext uri="{FF2B5EF4-FFF2-40B4-BE49-F238E27FC236}">
                <a16:creationId xmlns:a16="http://schemas.microsoft.com/office/drawing/2014/main" id="{577B483C-EFAE-454D-A3D9-6197676D6C2E}"/>
              </a:ext>
            </a:extLst>
          </p:cNvPr>
          <p:cNvSpPr>
            <a:spLocks/>
          </p:cNvSpPr>
          <p:nvPr/>
        </p:nvSpPr>
        <p:spPr>
          <a:xfrm>
            <a:off x="556983" y="5826813"/>
            <a:ext cx="4140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Aktiviteter för de 10 mest prioriterade målen är genomförda</a:t>
            </a:r>
          </a:p>
        </p:txBody>
      </p:sp>
      <p:sp>
        <p:nvSpPr>
          <p:cNvPr id="18" name="Rektangel 17">
            <a:extLst>
              <a:ext uri="{FF2B5EF4-FFF2-40B4-BE49-F238E27FC236}">
                <a16:creationId xmlns:a16="http://schemas.microsoft.com/office/drawing/2014/main" id="{B4CD8030-74E1-1247-BBDC-E3BC344EFD61}"/>
              </a:ext>
            </a:extLst>
          </p:cNvPr>
          <p:cNvSpPr>
            <a:spLocks/>
          </p:cNvSpPr>
          <p:nvPr/>
        </p:nvSpPr>
        <p:spPr>
          <a:xfrm>
            <a:off x="556983" y="6348201"/>
            <a:ext cx="4140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Aktiviteter för de 7 återstående målen är påbörjade </a:t>
            </a:r>
          </a:p>
        </p:txBody>
      </p:sp>
      <p:sp>
        <p:nvSpPr>
          <p:cNvPr id="19" name="Rektangel 18">
            <a:extLst>
              <a:ext uri="{FF2B5EF4-FFF2-40B4-BE49-F238E27FC236}">
                <a16:creationId xmlns:a16="http://schemas.microsoft.com/office/drawing/2014/main" id="{4C5DC3CB-DCDD-5B44-AA9D-31D2BD6BDEFA}"/>
              </a:ext>
            </a:extLst>
          </p:cNvPr>
          <p:cNvSpPr>
            <a:spLocks/>
          </p:cNvSpPr>
          <p:nvPr/>
        </p:nvSpPr>
        <p:spPr>
          <a:xfrm>
            <a:off x="556983" y="4784037"/>
            <a:ext cx="4140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Omsättning från internationella gäster även under ”lågsäsonger”</a:t>
            </a:r>
          </a:p>
        </p:txBody>
      </p:sp>
      <p:sp>
        <p:nvSpPr>
          <p:cNvPr id="20" name="Rektangel 19">
            <a:extLst>
              <a:ext uri="{FF2B5EF4-FFF2-40B4-BE49-F238E27FC236}">
                <a16:creationId xmlns:a16="http://schemas.microsoft.com/office/drawing/2014/main" id="{8404B0B6-F3DD-0943-9F78-E11127D2D464}"/>
              </a:ext>
            </a:extLst>
          </p:cNvPr>
          <p:cNvSpPr>
            <a:spLocks/>
          </p:cNvSpPr>
          <p:nvPr/>
        </p:nvSpPr>
        <p:spPr>
          <a:xfrm>
            <a:off x="556983" y="5305425"/>
            <a:ext cx="4140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Omsättning av turismintäkter utanför storstäder</a:t>
            </a:r>
          </a:p>
        </p:txBody>
      </p:sp>
      <p:sp>
        <p:nvSpPr>
          <p:cNvPr id="22" name="Rektangel 21">
            <a:extLst>
              <a:ext uri="{FF2B5EF4-FFF2-40B4-BE49-F238E27FC236}">
                <a16:creationId xmlns:a16="http://schemas.microsoft.com/office/drawing/2014/main" id="{5A9B6404-DA19-D243-9B31-A96249983207}"/>
              </a:ext>
            </a:extLst>
          </p:cNvPr>
          <p:cNvSpPr/>
          <p:nvPr/>
        </p:nvSpPr>
        <p:spPr>
          <a:xfrm>
            <a:off x="4930427" y="448984"/>
            <a:ext cx="2203239" cy="9438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sv-SE" sz="1200" dirty="0">
                <a:cs typeface="Calibri" panose="020F0502020204030204" pitchFamily="34" charset="0"/>
              </a:rPr>
              <a:t>Öka besöksnäringens möjligheter till en av de främsta källorna att skapa inkomster och välstånd i hela landet.</a:t>
            </a:r>
          </a:p>
          <a:p>
            <a:endParaRPr lang="sv-SE" sz="1400" dirty="0">
              <a:cs typeface="Futura Medium" panose="020B0602020204020303" pitchFamily="34" charset="-79"/>
            </a:endParaRPr>
          </a:p>
        </p:txBody>
      </p:sp>
      <p:sp>
        <p:nvSpPr>
          <p:cNvPr id="24" name="Rektangel 23">
            <a:extLst>
              <a:ext uri="{FF2B5EF4-FFF2-40B4-BE49-F238E27FC236}">
                <a16:creationId xmlns:a16="http://schemas.microsoft.com/office/drawing/2014/main" id="{95897FAA-976E-984E-8BFA-E7C0A99B6F85}"/>
              </a:ext>
            </a:extLst>
          </p:cNvPr>
          <p:cNvSpPr/>
          <p:nvPr/>
        </p:nvSpPr>
        <p:spPr>
          <a:xfrm>
            <a:off x="7262853" y="449994"/>
            <a:ext cx="2203239" cy="9438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sv-SE" sz="1200" dirty="0">
                <a:cs typeface="Calibri" panose="020F0502020204030204" pitchFamily="34" charset="0"/>
              </a:rPr>
              <a:t>Förstärk besöksnäringen som drivkraft för infrastruktur, transporter och socio- ekonomiska möjligheter</a:t>
            </a:r>
            <a:endParaRPr lang="sv-SE" sz="1400" dirty="0">
              <a:cs typeface="Calibri" panose="020F0502020204030204" pitchFamily="34" charset="0"/>
            </a:endParaRPr>
          </a:p>
          <a:p>
            <a:endParaRPr lang="sv-SE" sz="1400" dirty="0">
              <a:cs typeface="Futura Medium" panose="020B0602020204020303" pitchFamily="34" charset="-79"/>
            </a:endParaRPr>
          </a:p>
        </p:txBody>
      </p:sp>
      <p:sp>
        <p:nvSpPr>
          <p:cNvPr id="25" name="Rektangel 24">
            <a:extLst>
              <a:ext uri="{FF2B5EF4-FFF2-40B4-BE49-F238E27FC236}">
                <a16:creationId xmlns:a16="http://schemas.microsoft.com/office/drawing/2014/main" id="{F929456B-C5FE-9D42-A46B-47C2E3E5E0DA}"/>
              </a:ext>
            </a:extLst>
          </p:cNvPr>
          <p:cNvSpPr/>
          <p:nvPr/>
        </p:nvSpPr>
        <p:spPr>
          <a:xfrm>
            <a:off x="9595279" y="456718"/>
            <a:ext cx="2203239" cy="9438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sv-SE" sz="1200" dirty="0">
                <a:cs typeface="Calibri" panose="020F0502020204030204" pitchFamily="34" charset="0"/>
              </a:rPr>
              <a:t>Utveckla regional turism genom mångfald</a:t>
            </a:r>
            <a:endParaRPr lang="sv-SE" sz="1200" dirty="0">
              <a:cs typeface="Futura Medium" panose="020B0602020204020303" pitchFamily="34" charset="-79"/>
            </a:endParaRPr>
          </a:p>
          <a:p>
            <a:endParaRPr lang="sv-SE" sz="1400" dirty="0">
              <a:cs typeface="Futura Medium" panose="020B0602020204020303" pitchFamily="34" charset="-79"/>
            </a:endParaRPr>
          </a:p>
        </p:txBody>
      </p:sp>
      <p:pic>
        <p:nvPicPr>
          <p:cNvPr id="26" name="Bildobjekt 25">
            <a:extLst>
              <a:ext uri="{FF2B5EF4-FFF2-40B4-BE49-F238E27FC236}">
                <a16:creationId xmlns:a16="http://schemas.microsoft.com/office/drawing/2014/main" id="{C2D9B17F-2458-7246-9394-69180F6513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0019" y="1683785"/>
            <a:ext cx="230883" cy="369267"/>
          </a:xfrm>
          <a:prstGeom prst="rect">
            <a:avLst/>
          </a:prstGeom>
        </p:spPr>
      </p:pic>
      <p:pic>
        <p:nvPicPr>
          <p:cNvPr id="27" name="Bildobjekt 26">
            <a:extLst>
              <a:ext uri="{FF2B5EF4-FFF2-40B4-BE49-F238E27FC236}">
                <a16:creationId xmlns:a16="http://schemas.microsoft.com/office/drawing/2014/main" id="{C03D2384-360C-9144-914B-1DAB01D5D7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0018" y="2172509"/>
            <a:ext cx="230883" cy="369267"/>
          </a:xfrm>
          <a:prstGeom prst="rect">
            <a:avLst/>
          </a:prstGeom>
        </p:spPr>
      </p:pic>
      <p:pic>
        <p:nvPicPr>
          <p:cNvPr id="28" name="Bildobjekt 27">
            <a:extLst>
              <a:ext uri="{FF2B5EF4-FFF2-40B4-BE49-F238E27FC236}">
                <a16:creationId xmlns:a16="http://schemas.microsoft.com/office/drawing/2014/main" id="{C6C928E8-40B1-3642-B239-E294C88CD9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0201" y="2688639"/>
            <a:ext cx="230883" cy="369267"/>
          </a:xfrm>
          <a:prstGeom prst="rect">
            <a:avLst/>
          </a:prstGeom>
        </p:spPr>
      </p:pic>
      <p:pic>
        <p:nvPicPr>
          <p:cNvPr id="30" name="Bildobjekt 29">
            <a:extLst>
              <a:ext uri="{FF2B5EF4-FFF2-40B4-BE49-F238E27FC236}">
                <a16:creationId xmlns:a16="http://schemas.microsoft.com/office/drawing/2014/main" id="{0C4B3E35-52A0-764F-BE0C-78F5AA752C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642" y="3313449"/>
            <a:ext cx="240259" cy="240259"/>
          </a:xfrm>
          <a:prstGeom prst="rect">
            <a:avLst/>
          </a:prstGeom>
        </p:spPr>
      </p:pic>
      <p:pic>
        <p:nvPicPr>
          <p:cNvPr id="31" name="Bildobjekt 30">
            <a:extLst>
              <a:ext uri="{FF2B5EF4-FFF2-40B4-BE49-F238E27FC236}">
                <a16:creationId xmlns:a16="http://schemas.microsoft.com/office/drawing/2014/main" id="{C855A21A-0BFE-2F4B-B632-B7026EF586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641" y="3815798"/>
            <a:ext cx="240259" cy="240259"/>
          </a:xfrm>
          <a:prstGeom prst="rect">
            <a:avLst/>
          </a:prstGeom>
        </p:spPr>
      </p:pic>
      <p:pic>
        <p:nvPicPr>
          <p:cNvPr id="32" name="Bildobjekt 31">
            <a:extLst>
              <a:ext uri="{FF2B5EF4-FFF2-40B4-BE49-F238E27FC236}">
                <a16:creationId xmlns:a16="http://schemas.microsoft.com/office/drawing/2014/main" id="{36530FF5-F53E-1A46-9656-163719CF3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018" y="4325381"/>
            <a:ext cx="240259" cy="240259"/>
          </a:xfrm>
          <a:prstGeom prst="rect">
            <a:avLst/>
          </a:prstGeom>
        </p:spPr>
      </p:pic>
      <p:pic>
        <p:nvPicPr>
          <p:cNvPr id="33" name="Bildobjekt 32">
            <a:extLst>
              <a:ext uri="{FF2B5EF4-FFF2-40B4-BE49-F238E27FC236}">
                <a16:creationId xmlns:a16="http://schemas.microsoft.com/office/drawing/2014/main" id="{4B389DD1-D316-D141-BCE5-48E6ED7EDB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78" y="4814105"/>
            <a:ext cx="287799" cy="287799"/>
          </a:xfrm>
          <a:prstGeom prst="rect">
            <a:avLst/>
          </a:prstGeom>
        </p:spPr>
      </p:pic>
      <p:pic>
        <p:nvPicPr>
          <p:cNvPr id="34" name="Bildobjekt 33">
            <a:extLst>
              <a:ext uri="{FF2B5EF4-FFF2-40B4-BE49-F238E27FC236}">
                <a16:creationId xmlns:a16="http://schemas.microsoft.com/office/drawing/2014/main" id="{6C40F654-60C5-084F-BF70-52263776CE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78" y="5337313"/>
            <a:ext cx="287799" cy="287799"/>
          </a:xfrm>
          <a:prstGeom prst="rect">
            <a:avLst/>
          </a:prstGeom>
        </p:spPr>
      </p:pic>
      <p:pic>
        <p:nvPicPr>
          <p:cNvPr id="35" name="Bildobjekt 34">
            <a:extLst>
              <a:ext uri="{FF2B5EF4-FFF2-40B4-BE49-F238E27FC236}">
                <a16:creationId xmlns:a16="http://schemas.microsoft.com/office/drawing/2014/main" id="{08C15644-C584-9B47-9CD6-B15C8FCF2A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2478" y="5923707"/>
            <a:ext cx="238212" cy="238212"/>
          </a:xfrm>
          <a:prstGeom prst="rect">
            <a:avLst/>
          </a:prstGeom>
        </p:spPr>
      </p:pic>
      <p:pic>
        <p:nvPicPr>
          <p:cNvPr id="36" name="Bildobjekt 35">
            <a:extLst>
              <a:ext uri="{FF2B5EF4-FFF2-40B4-BE49-F238E27FC236}">
                <a16:creationId xmlns:a16="http://schemas.microsoft.com/office/drawing/2014/main" id="{0646278C-011F-3643-996D-6B0F847CE1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2478" y="6421470"/>
            <a:ext cx="238212" cy="238212"/>
          </a:xfrm>
          <a:prstGeom prst="rect">
            <a:avLst/>
          </a:prstGeom>
        </p:spPr>
      </p:pic>
      <p:grpSp>
        <p:nvGrpSpPr>
          <p:cNvPr id="40" name="Grupp 39">
            <a:extLst>
              <a:ext uri="{FF2B5EF4-FFF2-40B4-BE49-F238E27FC236}">
                <a16:creationId xmlns:a16="http://schemas.microsoft.com/office/drawing/2014/main" id="{AADCBE68-0105-3848-9C09-817A24B10DE0}"/>
              </a:ext>
            </a:extLst>
          </p:cNvPr>
          <p:cNvGrpSpPr/>
          <p:nvPr/>
        </p:nvGrpSpPr>
        <p:grpSpPr>
          <a:xfrm>
            <a:off x="4930426" y="1654863"/>
            <a:ext cx="6875796" cy="427111"/>
            <a:chOff x="4936482" y="1570085"/>
            <a:chExt cx="6875796" cy="427111"/>
          </a:xfrm>
          <a:solidFill>
            <a:schemeClr val="bg1"/>
          </a:solidFill>
        </p:grpSpPr>
        <p:sp>
          <p:nvSpPr>
            <p:cNvPr id="37" name="Rektangel 36">
              <a:extLst>
                <a:ext uri="{FF2B5EF4-FFF2-40B4-BE49-F238E27FC236}">
                  <a16:creationId xmlns:a16="http://schemas.microsoft.com/office/drawing/2014/main" id="{965478CB-0217-454F-B2C6-AB1D3B1AF243}"/>
                </a:ext>
              </a:extLst>
            </p:cNvPr>
            <p:cNvSpPr>
              <a:spLocks noChangeAspect="1"/>
            </p:cNvSpPr>
            <p:nvPr/>
          </p:nvSpPr>
          <p:spPr>
            <a:xfrm>
              <a:off x="4936482" y="1570086"/>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38" name="Rektangel 37">
              <a:extLst>
                <a:ext uri="{FF2B5EF4-FFF2-40B4-BE49-F238E27FC236}">
                  <a16:creationId xmlns:a16="http://schemas.microsoft.com/office/drawing/2014/main" id="{F260F423-E885-FE44-9868-07C931F6517C}"/>
                </a:ext>
              </a:extLst>
            </p:cNvPr>
            <p:cNvSpPr>
              <a:spLocks noChangeAspect="1"/>
            </p:cNvSpPr>
            <p:nvPr/>
          </p:nvSpPr>
          <p:spPr>
            <a:xfrm>
              <a:off x="7268909" y="1570085"/>
              <a:ext cx="2203240" cy="42711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39" name="Rektangel 38">
              <a:extLst>
                <a:ext uri="{FF2B5EF4-FFF2-40B4-BE49-F238E27FC236}">
                  <a16:creationId xmlns:a16="http://schemas.microsoft.com/office/drawing/2014/main" id="{4E03AE1D-27BB-B24B-9053-5BCC4E4994CB}"/>
                </a:ext>
              </a:extLst>
            </p:cNvPr>
            <p:cNvSpPr>
              <a:spLocks noChangeAspect="1"/>
            </p:cNvSpPr>
            <p:nvPr/>
          </p:nvSpPr>
          <p:spPr>
            <a:xfrm>
              <a:off x="9609038" y="1570085"/>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grpSp>
      <p:grpSp>
        <p:nvGrpSpPr>
          <p:cNvPr id="41" name="Grupp 40">
            <a:extLst>
              <a:ext uri="{FF2B5EF4-FFF2-40B4-BE49-F238E27FC236}">
                <a16:creationId xmlns:a16="http://schemas.microsoft.com/office/drawing/2014/main" id="{2A6708E1-B03F-2E48-A102-43EFDA9895EA}"/>
              </a:ext>
            </a:extLst>
          </p:cNvPr>
          <p:cNvGrpSpPr/>
          <p:nvPr/>
        </p:nvGrpSpPr>
        <p:grpSpPr>
          <a:xfrm>
            <a:off x="4922722" y="2177398"/>
            <a:ext cx="6875796" cy="427111"/>
            <a:chOff x="4936482" y="1570085"/>
            <a:chExt cx="6875796" cy="427111"/>
          </a:xfrm>
          <a:solidFill>
            <a:schemeClr val="accent6">
              <a:lumMod val="75000"/>
            </a:schemeClr>
          </a:solidFill>
        </p:grpSpPr>
        <p:sp>
          <p:nvSpPr>
            <p:cNvPr id="42" name="Rektangel 41">
              <a:extLst>
                <a:ext uri="{FF2B5EF4-FFF2-40B4-BE49-F238E27FC236}">
                  <a16:creationId xmlns:a16="http://schemas.microsoft.com/office/drawing/2014/main" id="{DAC9275D-34F7-6C4A-A8AE-922384038E4D}"/>
                </a:ext>
              </a:extLst>
            </p:cNvPr>
            <p:cNvSpPr>
              <a:spLocks noChangeAspect="1"/>
            </p:cNvSpPr>
            <p:nvPr/>
          </p:nvSpPr>
          <p:spPr>
            <a:xfrm>
              <a:off x="4936482" y="1570086"/>
              <a:ext cx="2203240" cy="4271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43" name="Rektangel 42">
              <a:extLst>
                <a:ext uri="{FF2B5EF4-FFF2-40B4-BE49-F238E27FC236}">
                  <a16:creationId xmlns:a16="http://schemas.microsoft.com/office/drawing/2014/main" id="{B59F38A1-BE93-F647-928A-312F9CC9A983}"/>
                </a:ext>
              </a:extLst>
            </p:cNvPr>
            <p:cNvSpPr>
              <a:spLocks noChangeAspect="1"/>
            </p:cNvSpPr>
            <p:nvPr/>
          </p:nvSpPr>
          <p:spPr>
            <a:xfrm>
              <a:off x="7268909" y="1570085"/>
              <a:ext cx="2203240" cy="4271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44" name="Rektangel 43">
              <a:extLst>
                <a:ext uri="{FF2B5EF4-FFF2-40B4-BE49-F238E27FC236}">
                  <a16:creationId xmlns:a16="http://schemas.microsoft.com/office/drawing/2014/main" id="{3E2B650A-616D-AA42-B603-5A4AE1415EE8}"/>
                </a:ext>
              </a:extLst>
            </p:cNvPr>
            <p:cNvSpPr>
              <a:spLocks noChangeAspect="1"/>
            </p:cNvSpPr>
            <p:nvPr/>
          </p:nvSpPr>
          <p:spPr>
            <a:xfrm>
              <a:off x="9609038" y="1570085"/>
              <a:ext cx="2203240" cy="4271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grpSp>
      <p:grpSp>
        <p:nvGrpSpPr>
          <p:cNvPr id="45" name="Grupp 44">
            <a:extLst>
              <a:ext uri="{FF2B5EF4-FFF2-40B4-BE49-F238E27FC236}">
                <a16:creationId xmlns:a16="http://schemas.microsoft.com/office/drawing/2014/main" id="{FC4EF7B4-16F5-1245-A4B8-240C19925ED3}"/>
              </a:ext>
            </a:extLst>
          </p:cNvPr>
          <p:cNvGrpSpPr/>
          <p:nvPr/>
        </p:nvGrpSpPr>
        <p:grpSpPr>
          <a:xfrm>
            <a:off x="4930426" y="2680179"/>
            <a:ext cx="6875796" cy="427111"/>
            <a:chOff x="4936482" y="1570085"/>
            <a:chExt cx="6875796" cy="427111"/>
          </a:xfrm>
          <a:solidFill>
            <a:schemeClr val="bg1"/>
          </a:solidFill>
        </p:grpSpPr>
        <p:sp>
          <p:nvSpPr>
            <p:cNvPr id="46" name="Rektangel 45">
              <a:extLst>
                <a:ext uri="{FF2B5EF4-FFF2-40B4-BE49-F238E27FC236}">
                  <a16:creationId xmlns:a16="http://schemas.microsoft.com/office/drawing/2014/main" id="{FF504776-4400-4F4A-ADF8-83D7F31D3DCE}"/>
                </a:ext>
              </a:extLst>
            </p:cNvPr>
            <p:cNvSpPr>
              <a:spLocks noChangeAspect="1"/>
            </p:cNvSpPr>
            <p:nvPr/>
          </p:nvSpPr>
          <p:spPr>
            <a:xfrm>
              <a:off x="4936482" y="1570086"/>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47" name="Rektangel 46">
              <a:extLst>
                <a:ext uri="{FF2B5EF4-FFF2-40B4-BE49-F238E27FC236}">
                  <a16:creationId xmlns:a16="http://schemas.microsoft.com/office/drawing/2014/main" id="{34D13459-67E8-3F4D-B105-B63070FCC3A2}"/>
                </a:ext>
              </a:extLst>
            </p:cNvPr>
            <p:cNvSpPr>
              <a:spLocks noChangeAspect="1"/>
            </p:cNvSpPr>
            <p:nvPr/>
          </p:nvSpPr>
          <p:spPr>
            <a:xfrm>
              <a:off x="7268909" y="1570085"/>
              <a:ext cx="2203240" cy="42711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48" name="Rektangel 47">
              <a:extLst>
                <a:ext uri="{FF2B5EF4-FFF2-40B4-BE49-F238E27FC236}">
                  <a16:creationId xmlns:a16="http://schemas.microsoft.com/office/drawing/2014/main" id="{69560882-D22D-8348-B059-16039B04BE80}"/>
                </a:ext>
              </a:extLst>
            </p:cNvPr>
            <p:cNvSpPr>
              <a:spLocks noChangeAspect="1"/>
            </p:cNvSpPr>
            <p:nvPr/>
          </p:nvSpPr>
          <p:spPr>
            <a:xfrm>
              <a:off x="9609038" y="1570085"/>
              <a:ext cx="2203240" cy="42711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grpSp>
      <p:grpSp>
        <p:nvGrpSpPr>
          <p:cNvPr id="49" name="Grupp 48">
            <a:extLst>
              <a:ext uri="{FF2B5EF4-FFF2-40B4-BE49-F238E27FC236}">
                <a16:creationId xmlns:a16="http://schemas.microsoft.com/office/drawing/2014/main" id="{1C529437-B002-2942-AB97-2218E68372C0}"/>
              </a:ext>
            </a:extLst>
          </p:cNvPr>
          <p:cNvGrpSpPr/>
          <p:nvPr/>
        </p:nvGrpSpPr>
        <p:grpSpPr>
          <a:xfrm>
            <a:off x="4915020" y="3222468"/>
            <a:ext cx="6875796" cy="427111"/>
            <a:chOff x="4936482" y="1570085"/>
            <a:chExt cx="6875796" cy="427111"/>
          </a:xfrm>
          <a:solidFill>
            <a:schemeClr val="bg1"/>
          </a:solidFill>
        </p:grpSpPr>
        <p:sp>
          <p:nvSpPr>
            <p:cNvPr id="50" name="Rektangel 49">
              <a:extLst>
                <a:ext uri="{FF2B5EF4-FFF2-40B4-BE49-F238E27FC236}">
                  <a16:creationId xmlns:a16="http://schemas.microsoft.com/office/drawing/2014/main" id="{F9FD3319-7482-244E-98E4-391031923CE3}"/>
                </a:ext>
              </a:extLst>
            </p:cNvPr>
            <p:cNvSpPr>
              <a:spLocks noChangeAspect="1"/>
            </p:cNvSpPr>
            <p:nvPr/>
          </p:nvSpPr>
          <p:spPr>
            <a:xfrm>
              <a:off x="4936482" y="1570086"/>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51" name="Rektangel 50">
              <a:extLst>
                <a:ext uri="{FF2B5EF4-FFF2-40B4-BE49-F238E27FC236}">
                  <a16:creationId xmlns:a16="http://schemas.microsoft.com/office/drawing/2014/main" id="{E50E0A0A-A362-2D4B-9CA8-B9F741FE2DC9}"/>
                </a:ext>
              </a:extLst>
            </p:cNvPr>
            <p:cNvSpPr>
              <a:spLocks noChangeAspect="1"/>
            </p:cNvSpPr>
            <p:nvPr/>
          </p:nvSpPr>
          <p:spPr>
            <a:xfrm>
              <a:off x="7268909" y="1570085"/>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52" name="Rektangel 51">
              <a:extLst>
                <a:ext uri="{FF2B5EF4-FFF2-40B4-BE49-F238E27FC236}">
                  <a16:creationId xmlns:a16="http://schemas.microsoft.com/office/drawing/2014/main" id="{673CC726-E4C2-2F45-B41C-D203DC3674B8}"/>
                </a:ext>
              </a:extLst>
            </p:cNvPr>
            <p:cNvSpPr>
              <a:spLocks noChangeAspect="1"/>
            </p:cNvSpPr>
            <p:nvPr/>
          </p:nvSpPr>
          <p:spPr>
            <a:xfrm>
              <a:off x="9609038" y="1570085"/>
              <a:ext cx="2203240" cy="42711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grpSp>
      <p:sp>
        <p:nvSpPr>
          <p:cNvPr id="54" name="Rektangel 53">
            <a:extLst>
              <a:ext uri="{FF2B5EF4-FFF2-40B4-BE49-F238E27FC236}">
                <a16:creationId xmlns:a16="http://schemas.microsoft.com/office/drawing/2014/main" id="{6A11B868-F074-2242-9FDF-5C0487A605D1}"/>
              </a:ext>
            </a:extLst>
          </p:cNvPr>
          <p:cNvSpPr>
            <a:spLocks noChangeAspect="1"/>
          </p:cNvSpPr>
          <p:nvPr/>
        </p:nvSpPr>
        <p:spPr>
          <a:xfrm>
            <a:off x="4918871" y="3745004"/>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55" name="Rektangel 54">
            <a:extLst>
              <a:ext uri="{FF2B5EF4-FFF2-40B4-BE49-F238E27FC236}">
                <a16:creationId xmlns:a16="http://schemas.microsoft.com/office/drawing/2014/main" id="{62AE0448-2648-5243-9E4A-603B7573FF8C}"/>
              </a:ext>
            </a:extLst>
          </p:cNvPr>
          <p:cNvSpPr>
            <a:spLocks noChangeAspect="1"/>
          </p:cNvSpPr>
          <p:nvPr/>
        </p:nvSpPr>
        <p:spPr>
          <a:xfrm>
            <a:off x="7251298" y="3745003"/>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56" name="Rektangel 55">
            <a:extLst>
              <a:ext uri="{FF2B5EF4-FFF2-40B4-BE49-F238E27FC236}">
                <a16:creationId xmlns:a16="http://schemas.microsoft.com/office/drawing/2014/main" id="{381B4388-3FF7-1040-8136-39ACD8A248D8}"/>
              </a:ext>
            </a:extLst>
          </p:cNvPr>
          <p:cNvSpPr>
            <a:spLocks noChangeAspect="1"/>
          </p:cNvSpPr>
          <p:nvPr/>
        </p:nvSpPr>
        <p:spPr>
          <a:xfrm>
            <a:off x="9591427" y="3745003"/>
            <a:ext cx="2203240" cy="42711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grpSp>
        <p:nvGrpSpPr>
          <p:cNvPr id="57" name="Grupp 56">
            <a:extLst>
              <a:ext uri="{FF2B5EF4-FFF2-40B4-BE49-F238E27FC236}">
                <a16:creationId xmlns:a16="http://schemas.microsoft.com/office/drawing/2014/main" id="{6A888B7B-6F49-A444-A897-8D49B213E6F5}"/>
              </a:ext>
            </a:extLst>
          </p:cNvPr>
          <p:cNvGrpSpPr/>
          <p:nvPr/>
        </p:nvGrpSpPr>
        <p:grpSpPr>
          <a:xfrm>
            <a:off x="4911169" y="4261856"/>
            <a:ext cx="6875796" cy="427111"/>
            <a:chOff x="4936482" y="1570085"/>
            <a:chExt cx="6875796" cy="427111"/>
          </a:xfrm>
          <a:solidFill>
            <a:schemeClr val="bg1"/>
          </a:solidFill>
        </p:grpSpPr>
        <p:sp>
          <p:nvSpPr>
            <p:cNvPr id="58" name="Rektangel 57">
              <a:extLst>
                <a:ext uri="{FF2B5EF4-FFF2-40B4-BE49-F238E27FC236}">
                  <a16:creationId xmlns:a16="http://schemas.microsoft.com/office/drawing/2014/main" id="{967ED36A-A679-B649-9D2F-F5F6EF8D16BE}"/>
                </a:ext>
              </a:extLst>
            </p:cNvPr>
            <p:cNvSpPr>
              <a:spLocks noChangeAspect="1"/>
            </p:cNvSpPr>
            <p:nvPr/>
          </p:nvSpPr>
          <p:spPr>
            <a:xfrm>
              <a:off x="4936482" y="1570086"/>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59" name="Rektangel 58">
              <a:extLst>
                <a:ext uri="{FF2B5EF4-FFF2-40B4-BE49-F238E27FC236}">
                  <a16:creationId xmlns:a16="http://schemas.microsoft.com/office/drawing/2014/main" id="{FFF0B32D-D117-654C-AEE0-56F765038C5A}"/>
                </a:ext>
              </a:extLst>
            </p:cNvPr>
            <p:cNvSpPr>
              <a:spLocks noChangeAspect="1"/>
            </p:cNvSpPr>
            <p:nvPr/>
          </p:nvSpPr>
          <p:spPr>
            <a:xfrm>
              <a:off x="7268909" y="1570085"/>
              <a:ext cx="2203240" cy="42711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60" name="Rektangel 59">
              <a:extLst>
                <a:ext uri="{FF2B5EF4-FFF2-40B4-BE49-F238E27FC236}">
                  <a16:creationId xmlns:a16="http://schemas.microsoft.com/office/drawing/2014/main" id="{487FD4E6-03A3-464A-A6CA-CA26EAFB20B5}"/>
                </a:ext>
              </a:extLst>
            </p:cNvPr>
            <p:cNvSpPr>
              <a:spLocks noChangeAspect="1"/>
            </p:cNvSpPr>
            <p:nvPr/>
          </p:nvSpPr>
          <p:spPr>
            <a:xfrm>
              <a:off x="9609038" y="1570085"/>
              <a:ext cx="2203240" cy="42711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grpSp>
      <p:grpSp>
        <p:nvGrpSpPr>
          <p:cNvPr id="65" name="Grupp 64">
            <a:extLst>
              <a:ext uri="{FF2B5EF4-FFF2-40B4-BE49-F238E27FC236}">
                <a16:creationId xmlns:a16="http://schemas.microsoft.com/office/drawing/2014/main" id="{A153D70D-3282-694A-9161-4EE6D6560365}"/>
              </a:ext>
            </a:extLst>
          </p:cNvPr>
          <p:cNvGrpSpPr/>
          <p:nvPr/>
        </p:nvGrpSpPr>
        <p:grpSpPr>
          <a:xfrm>
            <a:off x="4907318" y="4788926"/>
            <a:ext cx="6875796" cy="427111"/>
            <a:chOff x="4936482" y="1570085"/>
            <a:chExt cx="6875796" cy="427111"/>
          </a:xfrm>
          <a:solidFill>
            <a:schemeClr val="bg1"/>
          </a:solidFill>
        </p:grpSpPr>
        <p:sp>
          <p:nvSpPr>
            <p:cNvPr id="66" name="Rektangel 65">
              <a:extLst>
                <a:ext uri="{FF2B5EF4-FFF2-40B4-BE49-F238E27FC236}">
                  <a16:creationId xmlns:a16="http://schemas.microsoft.com/office/drawing/2014/main" id="{07285E22-9C2F-034D-8F85-05F2035D437B}"/>
                </a:ext>
              </a:extLst>
            </p:cNvPr>
            <p:cNvSpPr>
              <a:spLocks noChangeAspect="1"/>
            </p:cNvSpPr>
            <p:nvPr/>
          </p:nvSpPr>
          <p:spPr>
            <a:xfrm>
              <a:off x="4936482" y="1570086"/>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67" name="Rektangel 66">
              <a:extLst>
                <a:ext uri="{FF2B5EF4-FFF2-40B4-BE49-F238E27FC236}">
                  <a16:creationId xmlns:a16="http://schemas.microsoft.com/office/drawing/2014/main" id="{7CAEF5BF-DD4D-5E4C-A0B8-FF5AC3B62D03}"/>
                </a:ext>
              </a:extLst>
            </p:cNvPr>
            <p:cNvSpPr>
              <a:spLocks noChangeAspect="1"/>
            </p:cNvSpPr>
            <p:nvPr/>
          </p:nvSpPr>
          <p:spPr>
            <a:xfrm>
              <a:off x="7268909" y="1570085"/>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68" name="Rektangel 67">
              <a:extLst>
                <a:ext uri="{FF2B5EF4-FFF2-40B4-BE49-F238E27FC236}">
                  <a16:creationId xmlns:a16="http://schemas.microsoft.com/office/drawing/2014/main" id="{1F552807-0C54-4D4D-B6A4-8B7C5B25238D}"/>
                </a:ext>
              </a:extLst>
            </p:cNvPr>
            <p:cNvSpPr>
              <a:spLocks noChangeAspect="1"/>
            </p:cNvSpPr>
            <p:nvPr/>
          </p:nvSpPr>
          <p:spPr>
            <a:xfrm>
              <a:off x="9609038" y="1570085"/>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grpSp>
      <p:grpSp>
        <p:nvGrpSpPr>
          <p:cNvPr id="69" name="Grupp 68">
            <a:extLst>
              <a:ext uri="{FF2B5EF4-FFF2-40B4-BE49-F238E27FC236}">
                <a16:creationId xmlns:a16="http://schemas.microsoft.com/office/drawing/2014/main" id="{B229EFD0-64D5-2544-91B5-C45DB64948CE}"/>
              </a:ext>
            </a:extLst>
          </p:cNvPr>
          <p:cNvGrpSpPr/>
          <p:nvPr/>
        </p:nvGrpSpPr>
        <p:grpSpPr>
          <a:xfrm>
            <a:off x="4907318" y="5307323"/>
            <a:ext cx="6875796" cy="427111"/>
            <a:chOff x="4936482" y="1570085"/>
            <a:chExt cx="6875796" cy="427111"/>
          </a:xfrm>
          <a:solidFill>
            <a:schemeClr val="bg1"/>
          </a:solidFill>
        </p:grpSpPr>
        <p:sp>
          <p:nvSpPr>
            <p:cNvPr id="70" name="Rektangel 69">
              <a:extLst>
                <a:ext uri="{FF2B5EF4-FFF2-40B4-BE49-F238E27FC236}">
                  <a16:creationId xmlns:a16="http://schemas.microsoft.com/office/drawing/2014/main" id="{06F2CE22-1986-5C4C-9329-52520EFBA1F9}"/>
                </a:ext>
              </a:extLst>
            </p:cNvPr>
            <p:cNvSpPr>
              <a:spLocks noChangeAspect="1"/>
            </p:cNvSpPr>
            <p:nvPr/>
          </p:nvSpPr>
          <p:spPr>
            <a:xfrm>
              <a:off x="4936482" y="1570086"/>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71" name="Rektangel 70">
              <a:extLst>
                <a:ext uri="{FF2B5EF4-FFF2-40B4-BE49-F238E27FC236}">
                  <a16:creationId xmlns:a16="http://schemas.microsoft.com/office/drawing/2014/main" id="{BF7063BC-A823-1A45-B9F0-EC386FF1A996}"/>
                </a:ext>
              </a:extLst>
            </p:cNvPr>
            <p:cNvSpPr>
              <a:spLocks noChangeAspect="1"/>
            </p:cNvSpPr>
            <p:nvPr/>
          </p:nvSpPr>
          <p:spPr>
            <a:xfrm>
              <a:off x="7268909" y="1570085"/>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72" name="Rektangel 71">
              <a:extLst>
                <a:ext uri="{FF2B5EF4-FFF2-40B4-BE49-F238E27FC236}">
                  <a16:creationId xmlns:a16="http://schemas.microsoft.com/office/drawing/2014/main" id="{B6B9D8F8-0359-8749-81F9-F6C5B79A44DA}"/>
                </a:ext>
              </a:extLst>
            </p:cNvPr>
            <p:cNvSpPr>
              <a:spLocks noChangeAspect="1"/>
            </p:cNvSpPr>
            <p:nvPr/>
          </p:nvSpPr>
          <p:spPr>
            <a:xfrm>
              <a:off x="9609038" y="1570085"/>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grpSp>
      <p:grpSp>
        <p:nvGrpSpPr>
          <p:cNvPr id="73" name="Grupp 72">
            <a:extLst>
              <a:ext uri="{FF2B5EF4-FFF2-40B4-BE49-F238E27FC236}">
                <a16:creationId xmlns:a16="http://schemas.microsoft.com/office/drawing/2014/main" id="{0CD54CFA-3C99-7049-899C-0CAF1832488A}"/>
              </a:ext>
            </a:extLst>
          </p:cNvPr>
          <p:cNvGrpSpPr/>
          <p:nvPr/>
        </p:nvGrpSpPr>
        <p:grpSpPr>
          <a:xfrm>
            <a:off x="4903467" y="5831702"/>
            <a:ext cx="6875796" cy="427111"/>
            <a:chOff x="4936482" y="1570085"/>
            <a:chExt cx="6875796" cy="427111"/>
          </a:xfrm>
          <a:solidFill>
            <a:schemeClr val="bg1"/>
          </a:solidFill>
        </p:grpSpPr>
        <p:sp>
          <p:nvSpPr>
            <p:cNvPr id="74" name="Rektangel 73">
              <a:extLst>
                <a:ext uri="{FF2B5EF4-FFF2-40B4-BE49-F238E27FC236}">
                  <a16:creationId xmlns:a16="http://schemas.microsoft.com/office/drawing/2014/main" id="{99C5751D-FE70-4949-A3D1-31D596277367}"/>
                </a:ext>
              </a:extLst>
            </p:cNvPr>
            <p:cNvSpPr>
              <a:spLocks noChangeAspect="1"/>
            </p:cNvSpPr>
            <p:nvPr/>
          </p:nvSpPr>
          <p:spPr>
            <a:xfrm>
              <a:off x="4936482" y="1570086"/>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75" name="Rektangel 74">
              <a:extLst>
                <a:ext uri="{FF2B5EF4-FFF2-40B4-BE49-F238E27FC236}">
                  <a16:creationId xmlns:a16="http://schemas.microsoft.com/office/drawing/2014/main" id="{0A295EF1-EAEE-BA40-A279-82BF68332BFF}"/>
                </a:ext>
              </a:extLst>
            </p:cNvPr>
            <p:cNvSpPr>
              <a:spLocks noChangeAspect="1"/>
            </p:cNvSpPr>
            <p:nvPr/>
          </p:nvSpPr>
          <p:spPr>
            <a:xfrm>
              <a:off x="7268909" y="1570085"/>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76" name="Rektangel 75">
              <a:extLst>
                <a:ext uri="{FF2B5EF4-FFF2-40B4-BE49-F238E27FC236}">
                  <a16:creationId xmlns:a16="http://schemas.microsoft.com/office/drawing/2014/main" id="{3571A3C6-C81A-1D43-BFD6-83C57F0AA6D7}"/>
                </a:ext>
              </a:extLst>
            </p:cNvPr>
            <p:cNvSpPr>
              <a:spLocks noChangeAspect="1"/>
            </p:cNvSpPr>
            <p:nvPr/>
          </p:nvSpPr>
          <p:spPr>
            <a:xfrm>
              <a:off x="9609038" y="1570085"/>
              <a:ext cx="2203240" cy="427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grpSp>
      <p:grpSp>
        <p:nvGrpSpPr>
          <p:cNvPr id="77" name="Grupp 76">
            <a:extLst>
              <a:ext uri="{FF2B5EF4-FFF2-40B4-BE49-F238E27FC236}">
                <a16:creationId xmlns:a16="http://schemas.microsoft.com/office/drawing/2014/main" id="{D153088E-FE83-FE43-BC5C-C3E0A25A0010}"/>
              </a:ext>
            </a:extLst>
          </p:cNvPr>
          <p:cNvGrpSpPr/>
          <p:nvPr/>
        </p:nvGrpSpPr>
        <p:grpSpPr>
          <a:xfrm>
            <a:off x="4899616" y="6348201"/>
            <a:ext cx="6875796" cy="427111"/>
            <a:chOff x="4936482" y="1570085"/>
            <a:chExt cx="6875796" cy="427111"/>
          </a:xfrm>
          <a:solidFill>
            <a:schemeClr val="accent6">
              <a:lumMod val="75000"/>
            </a:schemeClr>
          </a:solidFill>
        </p:grpSpPr>
        <p:sp>
          <p:nvSpPr>
            <p:cNvPr id="78" name="Rektangel 77">
              <a:extLst>
                <a:ext uri="{FF2B5EF4-FFF2-40B4-BE49-F238E27FC236}">
                  <a16:creationId xmlns:a16="http://schemas.microsoft.com/office/drawing/2014/main" id="{3ABC344B-8627-604C-B6EF-838EBC678DF6}"/>
                </a:ext>
              </a:extLst>
            </p:cNvPr>
            <p:cNvSpPr>
              <a:spLocks noChangeAspect="1"/>
            </p:cNvSpPr>
            <p:nvPr/>
          </p:nvSpPr>
          <p:spPr>
            <a:xfrm>
              <a:off x="4936482" y="1570086"/>
              <a:ext cx="2203240" cy="4271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79" name="Rektangel 78">
              <a:extLst>
                <a:ext uri="{FF2B5EF4-FFF2-40B4-BE49-F238E27FC236}">
                  <a16:creationId xmlns:a16="http://schemas.microsoft.com/office/drawing/2014/main" id="{DF961E73-1814-B041-802D-FF5C84FFEE20}"/>
                </a:ext>
              </a:extLst>
            </p:cNvPr>
            <p:cNvSpPr>
              <a:spLocks noChangeAspect="1"/>
            </p:cNvSpPr>
            <p:nvPr/>
          </p:nvSpPr>
          <p:spPr>
            <a:xfrm>
              <a:off x="7268909" y="1570085"/>
              <a:ext cx="2203240" cy="4271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80" name="Rektangel 79">
              <a:extLst>
                <a:ext uri="{FF2B5EF4-FFF2-40B4-BE49-F238E27FC236}">
                  <a16:creationId xmlns:a16="http://schemas.microsoft.com/office/drawing/2014/main" id="{F19D9600-B84D-4548-8808-5D3D8C0E739C}"/>
                </a:ext>
              </a:extLst>
            </p:cNvPr>
            <p:cNvSpPr>
              <a:spLocks noChangeAspect="1"/>
            </p:cNvSpPr>
            <p:nvPr/>
          </p:nvSpPr>
          <p:spPr>
            <a:xfrm>
              <a:off x="9609038" y="1570085"/>
              <a:ext cx="2203240" cy="4271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grpSp>
      <p:sp>
        <p:nvSpPr>
          <p:cNvPr id="81" name="Rektangel 80">
            <a:extLst>
              <a:ext uri="{FF2B5EF4-FFF2-40B4-BE49-F238E27FC236}">
                <a16:creationId xmlns:a16="http://schemas.microsoft.com/office/drawing/2014/main" id="{068A1A71-5527-A74A-9B24-A0C6FC83E441}"/>
              </a:ext>
            </a:extLst>
          </p:cNvPr>
          <p:cNvSpPr/>
          <p:nvPr/>
        </p:nvSpPr>
        <p:spPr>
          <a:xfrm>
            <a:off x="5230248" y="37406"/>
            <a:ext cx="6575974" cy="369332"/>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Avenir Medium" panose="02000503020000020003" pitchFamily="2" charset="0"/>
                <a:cs typeface="Futura Medium" panose="020B0602020204020303" pitchFamily="34" charset="-79"/>
              </a:rPr>
              <a:t>Socio-ekonomiska utveckling, välstånd och innanförskap</a:t>
            </a:r>
            <a:endParaRPr lang="sv-SE" dirty="0"/>
          </a:p>
        </p:txBody>
      </p:sp>
      <p:sp>
        <p:nvSpPr>
          <p:cNvPr id="82" name="textruta 81">
            <a:extLst>
              <a:ext uri="{FF2B5EF4-FFF2-40B4-BE49-F238E27FC236}">
                <a16:creationId xmlns:a16="http://schemas.microsoft.com/office/drawing/2014/main" id="{68C885FE-3C77-D540-980D-73F393AAF9B4}"/>
              </a:ext>
            </a:extLst>
          </p:cNvPr>
          <p:cNvSpPr txBox="1"/>
          <p:nvPr/>
        </p:nvSpPr>
        <p:spPr>
          <a:xfrm rot="18564574">
            <a:off x="228374" y="212637"/>
            <a:ext cx="963918" cy="646331"/>
          </a:xfrm>
          <a:prstGeom prst="rect">
            <a:avLst/>
          </a:prstGeom>
          <a:noFill/>
        </p:spPr>
        <p:txBody>
          <a:bodyPr wrap="none" rtlCol="0">
            <a:spAutoFit/>
          </a:bodyPr>
          <a:lstStyle/>
          <a:p>
            <a:r>
              <a:rPr lang="sv-SE" dirty="0"/>
              <a:t>Arbets-</a:t>
            </a:r>
          </a:p>
          <a:p>
            <a:r>
              <a:rPr lang="sv-SE" dirty="0"/>
              <a:t>material</a:t>
            </a:r>
          </a:p>
        </p:txBody>
      </p:sp>
    </p:spTree>
    <p:extLst>
      <p:ext uri="{BB962C8B-B14F-4D97-AF65-F5344CB8AC3E}">
        <p14:creationId xmlns:p14="http://schemas.microsoft.com/office/powerpoint/2010/main" val="353426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a:extLst>
              <a:ext uri="{FF2B5EF4-FFF2-40B4-BE49-F238E27FC236}">
                <a16:creationId xmlns:a16="http://schemas.microsoft.com/office/drawing/2014/main" id="{456D98C5-3E9B-1B46-A3D5-AA1176359059}"/>
              </a:ext>
            </a:extLst>
          </p:cNvPr>
          <p:cNvSpPr>
            <a:spLocks/>
          </p:cNvSpPr>
          <p:nvPr/>
        </p:nvSpPr>
        <p:spPr>
          <a:xfrm>
            <a:off x="576713" y="444289"/>
            <a:ext cx="1872000" cy="690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err="1"/>
              <a:t>Travel</a:t>
            </a:r>
            <a:r>
              <a:rPr lang="sv-SE" sz="1200" dirty="0"/>
              <a:t> and </a:t>
            </a:r>
            <a:r>
              <a:rPr lang="sv-SE" sz="1200" dirty="0" err="1"/>
              <a:t>Toursim</a:t>
            </a:r>
            <a:r>
              <a:rPr lang="sv-SE" sz="1200" dirty="0"/>
              <a:t> </a:t>
            </a:r>
            <a:r>
              <a:rPr lang="sv-SE" sz="1200" dirty="0" err="1"/>
              <a:t>Competetivness</a:t>
            </a:r>
            <a:r>
              <a:rPr lang="sv-SE" sz="1200" dirty="0"/>
              <a:t> Index</a:t>
            </a:r>
          </a:p>
          <a:p>
            <a:pPr algn="ctr"/>
            <a:r>
              <a:rPr lang="sv-SE" sz="1200" dirty="0"/>
              <a:t>TTCI</a:t>
            </a:r>
          </a:p>
          <a:p>
            <a:pPr algn="ctr"/>
            <a:endParaRPr lang="sv-SE" sz="1200" dirty="0"/>
          </a:p>
        </p:txBody>
      </p:sp>
      <p:pic>
        <p:nvPicPr>
          <p:cNvPr id="3" name="Bildobjekt 2">
            <a:extLst>
              <a:ext uri="{FF2B5EF4-FFF2-40B4-BE49-F238E27FC236}">
                <a16:creationId xmlns:a16="http://schemas.microsoft.com/office/drawing/2014/main" id="{3A51A834-63D0-C546-A045-C5CF64A2DE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1272" y="259656"/>
            <a:ext cx="230883" cy="369267"/>
          </a:xfrm>
          <a:prstGeom prst="rect">
            <a:avLst/>
          </a:prstGeom>
        </p:spPr>
      </p:pic>
      <p:pic>
        <p:nvPicPr>
          <p:cNvPr id="5" name="Bildobjekt 4">
            <a:extLst>
              <a:ext uri="{FF2B5EF4-FFF2-40B4-BE49-F238E27FC236}">
                <a16:creationId xmlns:a16="http://schemas.microsoft.com/office/drawing/2014/main" id="{657A4601-20EE-3040-9D15-0387A70803BF}"/>
              </a:ext>
            </a:extLst>
          </p:cNvPr>
          <p:cNvPicPr>
            <a:picLocks noChangeAspect="1"/>
          </p:cNvPicPr>
          <p:nvPr/>
        </p:nvPicPr>
        <p:blipFill>
          <a:blip r:embed="rId3"/>
          <a:stretch>
            <a:fillRect/>
          </a:stretch>
        </p:blipFill>
        <p:spPr>
          <a:xfrm>
            <a:off x="554093" y="1359244"/>
            <a:ext cx="10865721" cy="4903212"/>
          </a:xfrm>
          <a:prstGeom prst="rect">
            <a:avLst/>
          </a:prstGeom>
        </p:spPr>
      </p:pic>
      <p:sp>
        <p:nvSpPr>
          <p:cNvPr id="11" name="textruta 10">
            <a:extLst>
              <a:ext uri="{FF2B5EF4-FFF2-40B4-BE49-F238E27FC236}">
                <a16:creationId xmlns:a16="http://schemas.microsoft.com/office/drawing/2014/main" id="{3F7C55EE-AAA3-1C43-B514-DDB9C8627828}"/>
              </a:ext>
            </a:extLst>
          </p:cNvPr>
          <p:cNvSpPr txBox="1"/>
          <p:nvPr/>
        </p:nvSpPr>
        <p:spPr>
          <a:xfrm flipH="1">
            <a:off x="2999235" y="3159210"/>
            <a:ext cx="470982" cy="369332"/>
          </a:xfrm>
          <a:prstGeom prst="rect">
            <a:avLst/>
          </a:prstGeom>
          <a:noFill/>
        </p:spPr>
        <p:txBody>
          <a:bodyPr wrap="square" rtlCol="0">
            <a:spAutoFit/>
          </a:bodyPr>
          <a:lstStyle/>
          <a:p>
            <a:r>
              <a:rPr lang="sv-SE" dirty="0"/>
              <a:t> </a:t>
            </a:r>
          </a:p>
        </p:txBody>
      </p:sp>
      <p:sp>
        <p:nvSpPr>
          <p:cNvPr id="14" name="textruta 13">
            <a:extLst>
              <a:ext uri="{FF2B5EF4-FFF2-40B4-BE49-F238E27FC236}">
                <a16:creationId xmlns:a16="http://schemas.microsoft.com/office/drawing/2014/main" id="{F193C2A4-49C0-F149-8487-41E871E7ADD9}"/>
              </a:ext>
            </a:extLst>
          </p:cNvPr>
          <p:cNvSpPr txBox="1"/>
          <p:nvPr/>
        </p:nvSpPr>
        <p:spPr>
          <a:xfrm flipH="1">
            <a:off x="5860509" y="3155094"/>
            <a:ext cx="470982" cy="369332"/>
          </a:xfrm>
          <a:prstGeom prst="rect">
            <a:avLst/>
          </a:prstGeom>
          <a:noFill/>
        </p:spPr>
        <p:txBody>
          <a:bodyPr wrap="square" rtlCol="0">
            <a:spAutoFit/>
          </a:bodyPr>
          <a:lstStyle/>
          <a:p>
            <a:r>
              <a:rPr lang="sv-SE" dirty="0"/>
              <a:t> </a:t>
            </a:r>
          </a:p>
        </p:txBody>
      </p:sp>
      <p:sp>
        <p:nvSpPr>
          <p:cNvPr id="16" name="textruta 15">
            <a:extLst>
              <a:ext uri="{FF2B5EF4-FFF2-40B4-BE49-F238E27FC236}">
                <a16:creationId xmlns:a16="http://schemas.microsoft.com/office/drawing/2014/main" id="{558EAF6B-7FE6-7F43-B466-F67C84CF2D13}"/>
              </a:ext>
            </a:extLst>
          </p:cNvPr>
          <p:cNvSpPr txBox="1"/>
          <p:nvPr/>
        </p:nvSpPr>
        <p:spPr>
          <a:xfrm flipH="1">
            <a:off x="5852269" y="4407808"/>
            <a:ext cx="470982" cy="369332"/>
          </a:xfrm>
          <a:prstGeom prst="rect">
            <a:avLst/>
          </a:prstGeom>
          <a:noFill/>
        </p:spPr>
        <p:txBody>
          <a:bodyPr wrap="square" rtlCol="0">
            <a:spAutoFit/>
          </a:bodyPr>
          <a:lstStyle/>
          <a:p>
            <a:r>
              <a:rPr lang="sv-SE" dirty="0"/>
              <a:t> </a:t>
            </a:r>
          </a:p>
        </p:txBody>
      </p:sp>
      <p:sp>
        <p:nvSpPr>
          <p:cNvPr id="18" name="textruta 17">
            <a:extLst>
              <a:ext uri="{FF2B5EF4-FFF2-40B4-BE49-F238E27FC236}">
                <a16:creationId xmlns:a16="http://schemas.microsoft.com/office/drawing/2014/main" id="{5672E8AF-A809-E24E-A926-88810990C618}"/>
              </a:ext>
            </a:extLst>
          </p:cNvPr>
          <p:cNvSpPr txBox="1"/>
          <p:nvPr/>
        </p:nvSpPr>
        <p:spPr>
          <a:xfrm flipH="1">
            <a:off x="8773118" y="3794395"/>
            <a:ext cx="470982" cy="369332"/>
          </a:xfrm>
          <a:prstGeom prst="rect">
            <a:avLst/>
          </a:prstGeom>
          <a:noFill/>
        </p:spPr>
        <p:txBody>
          <a:bodyPr wrap="square" rtlCol="0">
            <a:spAutoFit/>
          </a:bodyPr>
          <a:lstStyle/>
          <a:p>
            <a:r>
              <a:rPr lang="sv-SE" dirty="0"/>
              <a:t> </a:t>
            </a:r>
          </a:p>
        </p:txBody>
      </p:sp>
    </p:spTree>
    <p:extLst>
      <p:ext uri="{BB962C8B-B14F-4D97-AF65-F5344CB8AC3E}">
        <p14:creationId xmlns:p14="http://schemas.microsoft.com/office/powerpoint/2010/main" val="1510634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35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Bildobjekt 2">
            <a:extLst>
              <a:ext uri="{FF2B5EF4-FFF2-40B4-BE49-F238E27FC236}">
                <a16:creationId xmlns:a16="http://schemas.microsoft.com/office/drawing/2014/main" id="{126F7FB6-DF99-8B43-B030-79AEB199A9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5659" y="1176793"/>
            <a:ext cx="3763590" cy="4548146"/>
          </a:xfrm>
          <a:prstGeom prst="rect">
            <a:avLst/>
          </a:prstGeom>
        </p:spPr>
      </p:pic>
    </p:spTree>
    <p:extLst>
      <p:ext uri="{BB962C8B-B14F-4D97-AF65-F5344CB8AC3E}">
        <p14:creationId xmlns:p14="http://schemas.microsoft.com/office/powerpoint/2010/main" val="89242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B7792DA5-140C-F048-A36A-7DED12EFB6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991027" y="956945"/>
            <a:ext cx="4944107" cy="4944110"/>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22" name="Bildobjekt 21">
            <a:extLst>
              <a:ext uri="{FF2B5EF4-FFF2-40B4-BE49-F238E27FC236}">
                <a16:creationId xmlns:a16="http://schemas.microsoft.com/office/drawing/2014/main" id="{77434090-73D6-E742-AEDD-A0C3C98E42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759" r="17918" b="1"/>
          <a:stretch/>
        </p:blipFill>
        <p:spPr>
          <a:xfrm>
            <a:off x="6256867" y="956945"/>
            <a:ext cx="4944107" cy="4944110"/>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
        <p:nvSpPr>
          <p:cNvPr id="28" name="textruta 27">
            <a:extLst>
              <a:ext uri="{FF2B5EF4-FFF2-40B4-BE49-F238E27FC236}">
                <a16:creationId xmlns:a16="http://schemas.microsoft.com/office/drawing/2014/main" id="{1776CB21-F5BE-B043-9DAD-682041AB2878}"/>
              </a:ext>
            </a:extLst>
          </p:cNvPr>
          <p:cNvSpPr txBox="1"/>
          <p:nvPr/>
        </p:nvSpPr>
        <p:spPr>
          <a:xfrm>
            <a:off x="3983276" y="187504"/>
            <a:ext cx="4448141" cy="707886"/>
          </a:xfrm>
          <a:prstGeom prst="rect">
            <a:avLst/>
          </a:prstGeom>
          <a:noFill/>
        </p:spPr>
        <p:txBody>
          <a:bodyPr wrap="none" rtlCol="0">
            <a:spAutoFit/>
          </a:bodyPr>
          <a:lstStyle/>
          <a:p>
            <a:r>
              <a:rPr lang="sv-SE" sz="4000" dirty="0"/>
              <a:t>Sverige på 22:a plats</a:t>
            </a:r>
          </a:p>
        </p:txBody>
      </p:sp>
    </p:spTree>
    <p:extLst>
      <p:ext uri="{BB962C8B-B14F-4D97-AF65-F5344CB8AC3E}">
        <p14:creationId xmlns:p14="http://schemas.microsoft.com/office/powerpoint/2010/main" val="155521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a:extLst>
              <a:ext uri="{FF2B5EF4-FFF2-40B4-BE49-F238E27FC236}">
                <a16:creationId xmlns:a16="http://schemas.microsoft.com/office/drawing/2014/main" id="{456D98C5-3E9B-1B46-A3D5-AA1176359059}"/>
              </a:ext>
            </a:extLst>
          </p:cNvPr>
          <p:cNvSpPr>
            <a:spLocks/>
          </p:cNvSpPr>
          <p:nvPr/>
        </p:nvSpPr>
        <p:spPr>
          <a:xfrm>
            <a:off x="576713" y="444289"/>
            <a:ext cx="1872000" cy="690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err="1"/>
              <a:t>Travel</a:t>
            </a:r>
            <a:r>
              <a:rPr lang="sv-SE" sz="1200" dirty="0"/>
              <a:t> and </a:t>
            </a:r>
            <a:r>
              <a:rPr lang="sv-SE" sz="1200" dirty="0" err="1"/>
              <a:t>Toursim</a:t>
            </a:r>
            <a:r>
              <a:rPr lang="sv-SE" sz="1200" dirty="0"/>
              <a:t> </a:t>
            </a:r>
            <a:r>
              <a:rPr lang="sv-SE" sz="1200" dirty="0" err="1"/>
              <a:t>Competetivness</a:t>
            </a:r>
            <a:r>
              <a:rPr lang="sv-SE" sz="1200" dirty="0"/>
              <a:t> Index</a:t>
            </a:r>
          </a:p>
          <a:p>
            <a:pPr algn="ctr"/>
            <a:r>
              <a:rPr lang="sv-SE" sz="1200" dirty="0"/>
              <a:t>TTCI</a:t>
            </a:r>
          </a:p>
          <a:p>
            <a:pPr algn="ctr"/>
            <a:endParaRPr lang="sv-SE" sz="1200" dirty="0"/>
          </a:p>
        </p:txBody>
      </p:sp>
      <p:pic>
        <p:nvPicPr>
          <p:cNvPr id="3" name="Bildobjekt 2">
            <a:extLst>
              <a:ext uri="{FF2B5EF4-FFF2-40B4-BE49-F238E27FC236}">
                <a16:creationId xmlns:a16="http://schemas.microsoft.com/office/drawing/2014/main" id="{3A51A834-63D0-C546-A045-C5CF64A2DE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1272" y="259656"/>
            <a:ext cx="230883" cy="369267"/>
          </a:xfrm>
          <a:prstGeom prst="rect">
            <a:avLst/>
          </a:prstGeom>
        </p:spPr>
      </p:pic>
      <p:pic>
        <p:nvPicPr>
          <p:cNvPr id="5" name="Bildobjekt 4">
            <a:extLst>
              <a:ext uri="{FF2B5EF4-FFF2-40B4-BE49-F238E27FC236}">
                <a16:creationId xmlns:a16="http://schemas.microsoft.com/office/drawing/2014/main" id="{657A4601-20EE-3040-9D15-0387A70803BF}"/>
              </a:ext>
            </a:extLst>
          </p:cNvPr>
          <p:cNvPicPr>
            <a:picLocks noChangeAspect="1"/>
          </p:cNvPicPr>
          <p:nvPr/>
        </p:nvPicPr>
        <p:blipFill>
          <a:blip r:embed="rId3"/>
          <a:stretch>
            <a:fillRect/>
          </a:stretch>
        </p:blipFill>
        <p:spPr>
          <a:xfrm>
            <a:off x="554093" y="1359244"/>
            <a:ext cx="10865721" cy="4903212"/>
          </a:xfrm>
          <a:prstGeom prst="rect">
            <a:avLst/>
          </a:prstGeom>
        </p:spPr>
      </p:pic>
      <p:sp>
        <p:nvSpPr>
          <p:cNvPr id="4" name="textruta 3">
            <a:extLst>
              <a:ext uri="{FF2B5EF4-FFF2-40B4-BE49-F238E27FC236}">
                <a16:creationId xmlns:a16="http://schemas.microsoft.com/office/drawing/2014/main" id="{52218DDE-9EDE-CE4F-902F-F88C77D67B97}"/>
              </a:ext>
            </a:extLst>
          </p:cNvPr>
          <p:cNvSpPr txBox="1"/>
          <p:nvPr/>
        </p:nvSpPr>
        <p:spPr>
          <a:xfrm flipH="1">
            <a:off x="192494" y="3810850"/>
            <a:ext cx="470982" cy="369332"/>
          </a:xfrm>
          <a:prstGeom prst="rect">
            <a:avLst/>
          </a:prstGeom>
          <a:noFill/>
        </p:spPr>
        <p:txBody>
          <a:bodyPr wrap="square" rtlCol="0">
            <a:spAutoFit/>
          </a:bodyPr>
          <a:lstStyle/>
          <a:p>
            <a:r>
              <a:rPr lang="sv-SE" dirty="0"/>
              <a:t>36</a:t>
            </a:r>
          </a:p>
        </p:txBody>
      </p:sp>
      <p:sp>
        <p:nvSpPr>
          <p:cNvPr id="6" name="textruta 5">
            <a:extLst>
              <a:ext uri="{FF2B5EF4-FFF2-40B4-BE49-F238E27FC236}">
                <a16:creationId xmlns:a16="http://schemas.microsoft.com/office/drawing/2014/main" id="{54A58F3C-2AB9-B242-BA47-2C6152407DB6}"/>
              </a:ext>
            </a:extLst>
          </p:cNvPr>
          <p:cNvSpPr txBox="1"/>
          <p:nvPr/>
        </p:nvSpPr>
        <p:spPr>
          <a:xfrm flipH="1">
            <a:off x="192494" y="3155094"/>
            <a:ext cx="470982" cy="369332"/>
          </a:xfrm>
          <a:prstGeom prst="rect">
            <a:avLst/>
          </a:prstGeom>
          <a:noFill/>
        </p:spPr>
        <p:txBody>
          <a:bodyPr wrap="square" rtlCol="0">
            <a:spAutoFit/>
          </a:bodyPr>
          <a:lstStyle/>
          <a:p>
            <a:r>
              <a:rPr lang="sv-SE" dirty="0"/>
              <a:t>21</a:t>
            </a:r>
          </a:p>
        </p:txBody>
      </p:sp>
      <p:sp>
        <p:nvSpPr>
          <p:cNvPr id="7" name="textruta 6">
            <a:extLst>
              <a:ext uri="{FF2B5EF4-FFF2-40B4-BE49-F238E27FC236}">
                <a16:creationId xmlns:a16="http://schemas.microsoft.com/office/drawing/2014/main" id="{34B44D06-D354-6948-9F55-D833518B64C6}"/>
              </a:ext>
            </a:extLst>
          </p:cNvPr>
          <p:cNvSpPr txBox="1"/>
          <p:nvPr/>
        </p:nvSpPr>
        <p:spPr>
          <a:xfrm flipH="1">
            <a:off x="137786" y="4478100"/>
            <a:ext cx="1007344" cy="369267"/>
          </a:xfrm>
          <a:prstGeom prst="rect">
            <a:avLst/>
          </a:prstGeom>
          <a:noFill/>
        </p:spPr>
        <p:txBody>
          <a:bodyPr wrap="square" rtlCol="0">
            <a:spAutoFit/>
          </a:bodyPr>
          <a:lstStyle/>
          <a:p>
            <a:r>
              <a:rPr lang="sv-SE" dirty="0"/>
              <a:t> 30</a:t>
            </a:r>
          </a:p>
        </p:txBody>
      </p:sp>
      <p:sp>
        <p:nvSpPr>
          <p:cNvPr id="8" name="textruta 7">
            <a:extLst>
              <a:ext uri="{FF2B5EF4-FFF2-40B4-BE49-F238E27FC236}">
                <a16:creationId xmlns:a16="http://schemas.microsoft.com/office/drawing/2014/main" id="{32ACE515-A5F9-414D-B263-C572DB9C8F11}"/>
              </a:ext>
            </a:extLst>
          </p:cNvPr>
          <p:cNvSpPr txBox="1"/>
          <p:nvPr/>
        </p:nvSpPr>
        <p:spPr>
          <a:xfrm flipH="1">
            <a:off x="137786" y="5119402"/>
            <a:ext cx="1007344" cy="369267"/>
          </a:xfrm>
          <a:prstGeom prst="rect">
            <a:avLst/>
          </a:prstGeom>
          <a:noFill/>
        </p:spPr>
        <p:txBody>
          <a:bodyPr wrap="square" rtlCol="0">
            <a:spAutoFit/>
          </a:bodyPr>
          <a:lstStyle/>
          <a:p>
            <a:r>
              <a:rPr lang="sv-SE" dirty="0"/>
              <a:t> 10</a:t>
            </a:r>
          </a:p>
        </p:txBody>
      </p:sp>
      <p:sp>
        <p:nvSpPr>
          <p:cNvPr id="9" name="textruta 8">
            <a:extLst>
              <a:ext uri="{FF2B5EF4-FFF2-40B4-BE49-F238E27FC236}">
                <a16:creationId xmlns:a16="http://schemas.microsoft.com/office/drawing/2014/main" id="{131841F3-A73F-0C42-887E-D9DA25F6598B}"/>
              </a:ext>
            </a:extLst>
          </p:cNvPr>
          <p:cNvSpPr txBox="1"/>
          <p:nvPr/>
        </p:nvSpPr>
        <p:spPr>
          <a:xfrm flipH="1">
            <a:off x="192494" y="5760704"/>
            <a:ext cx="1007344" cy="369267"/>
          </a:xfrm>
          <a:prstGeom prst="rect">
            <a:avLst/>
          </a:prstGeom>
          <a:noFill/>
        </p:spPr>
        <p:txBody>
          <a:bodyPr wrap="square" rtlCol="0">
            <a:spAutoFit/>
          </a:bodyPr>
          <a:lstStyle/>
          <a:p>
            <a:r>
              <a:rPr lang="sv-SE" dirty="0"/>
              <a:t> 3</a:t>
            </a:r>
          </a:p>
        </p:txBody>
      </p:sp>
      <p:sp>
        <p:nvSpPr>
          <p:cNvPr id="10" name="textruta 9">
            <a:extLst>
              <a:ext uri="{FF2B5EF4-FFF2-40B4-BE49-F238E27FC236}">
                <a16:creationId xmlns:a16="http://schemas.microsoft.com/office/drawing/2014/main" id="{755B9626-F369-8747-9B8D-497649875D0A}"/>
              </a:ext>
            </a:extLst>
          </p:cNvPr>
          <p:cNvSpPr txBox="1"/>
          <p:nvPr/>
        </p:nvSpPr>
        <p:spPr>
          <a:xfrm flipH="1">
            <a:off x="2974183" y="3814966"/>
            <a:ext cx="470982" cy="369332"/>
          </a:xfrm>
          <a:prstGeom prst="rect">
            <a:avLst/>
          </a:prstGeom>
          <a:noFill/>
        </p:spPr>
        <p:txBody>
          <a:bodyPr wrap="square" rtlCol="0">
            <a:spAutoFit/>
          </a:bodyPr>
          <a:lstStyle/>
          <a:p>
            <a:r>
              <a:rPr lang="sv-SE" dirty="0"/>
              <a:t> 34</a:t>
            </a:r>
          </a:p>
        </p:txBody>
      </p:sp>
      <p:sp>
        <p:nvSpPr>
          <p:cNvPr id="11" name="textruta 10">
            <a:extLst>
              <a:ext uri="{FF2B5EF4-FFF2-40B4-BE49-F238E27FC236}">
                <a16:creationId xmlns:a16="http://schemas.microsoft.com/office/drawing/2014/main" id="{3F7C55EE-AAA3-1C43-B514-DDB9C8627828}"/>
              </a:ext>
            </a:extLst>
          </p:cNvPr>
          <p:cNvSpPr txBox="1"/>
          <p:nvPr/>
        </p:nvSpPr>
        <p:spPr>
          <a:xfrm flipH="1">
            <a:off x="2999235" y="3159210"/>
            <a:ext cx="470982" cy="369332"/>
          </a:xfrm>
          <a:prstGeom prst="rect">
            <a:avLst/>
          </a:prstGeom>
          <a:noFill/>
        </p:spPr>
        <p:txBody>
          <a:bodyPr wrap="square" rtlCol="0">
            <a:spAutoFit/>
          </a:bodyPr>
          <a:lstStyle/>
          <a:p>
            <a:r>
              <a:rPr lang="sv-SE" dirty="0"/>
              <a:t> 81</a:t>
            </a:r>
          </a:p>
        </p:txBody>
      </p:sp>
      <p:sp>
        <p:nvSpPr>
          <p:cNvPr id="12" name="textruta 11">
            <a:extLst>
              <a:ext uri="{FF2B5EF4-FFF2-40B4-BE49-F238E27FC236}">
                <a16:creationId xmlns:a16="http://schemas.microsoft.com/office/drawing/2014/main" id="{EA699C9A-069A-7C45-B9CE-4D6A307D5861}"/>
              </a:ext>
            </a:extLst>
          </p:cNvPr>
          <p:cNvSpPr txBox="1"/>
          <p:nvPr/>
        </p:nvSpPr>
        <p:spPr>
          <a:xfrm flipH="1">
            <a:off x="2873975" y="4527443"/>
            <a:ext cx="1007344" cy="369267"/>
          </a:xfrm>
          <a:prstGeom prst="rect">
            <a:avLst/>
          </a:prstGeom>
          <a:noFill/>
        </p:spPr>
        <p:txBody>
          <a:bodyPr wrap="square" rtlCol="0">
            <a:spAutoFit/>
          </a:bodyPr>
          <a:lstStyle/>
          <a:p>
            <a:r>
              <a:rPr lang="sv-SE" dirty="0"/>
              <a:t> 134</a:t>
            </a:r>
          </a:p>
        </p:txBody>
      </p:sp>
      <p:sp>
        <p:nvSpPr>
          <p:cNvPr id="13" name="textruta 12">
            <a:extLst>
              <a:ext uri="{FF2B5EF4-FFF2-40B4-BE49-F238E27FC236}">
                <a16:creationId xmlns:a16="http://schemas.microsoft.com/office/drawing/2014/main" id="{16DBB4EE-FD87-E647-A39B-CEACBD560CCA}"/>
              </a:ext>
            </a:extLst>
          </p:cNvPr>
          <p:cNvSpPr txBox="1"/>
          <p:nvPr/>
        </p:nvSpPr>
        <p:spPr>
          <a:xfrm flipH="1">
            <a:off x="2988062" y="5149401"/>
            <a:ext cx="1007344" cy="369267"/>
          </a:xfrm>
          <a:prstGeom prst="rect">
            <a:avLst/>
          </a:prstGeom>
          <a:noFill/>
        </p:spPr>
        <p:txBody>
          <a:bodyPr wrap="square" rtlCol="0">
            <a:spAutoFit/>
          </a:bodyPr>
          <a:lstStyle/>
          <a:p>
            <a:r>
              <a:rPr lang="sv-SE" dirty="0"/>
              <a:t> 11</a:t>
            </a:r>
          </a:p>
        </p:txBody>
      </p:sp>
      <p:sp>
        <p:nvSpPr>
          <p:cNvPr id="14" name="textruta 13">
            <a:extLst>
              <a:ext uri="{FF2B5EF4-FFF2-40B4-BE49-F238E27FC236}">
                <a16:creationId xmlns:a16="http://schemas.microsoft.com/office/drawing/2014/main" id="{F193C2A4-49C0-F149-8487-41E871E7ADD9}"/>
              </a:ext>
            </a:extLst>
          </p:cNvPr>
          <p:cNvSpPr txBox="1"/>
          <p:nvPr/>
        </p:nvSpPr>
        <p:spPr>
          <a:xfrm flipH="1">
            <a:off x="5860509" y="3155094"/>
            <a:ext cx="470982" cy="369332"/>
          </a:xfrm>
          <a:prstGeom prst="rect">
            <a:avLst/>
          </a:prstGeom>
          <a:noFill/>
        </p:spPr>
        <p:txBody>
          <a:bodyPr wrap="square" rtlCol="0">
            <a:spAutoFit/>
          </a:bodyPr>
          <a:lstStyle/>
          <a:p>
            <a:r>
              <a:rPr lang="sv-SE" dirty="0"/>
              <a:t> 12</a:t>
            </a:r>
          </a:p>
        </p:txBody>
      </p:sp>
      <p:sp>
        <p:nvSpPr>
          <p:cNvPr id="15" name="textruta 14">
            <a:extLst>
              <a:ext uri="{FF2B5EF4-FFF2-40B4-BE49-F238E27FC236}">
                <a16:creationId xmlns:a16="http://schemas.microsoft.com/office/drawing/2014/main" id="{D9B27578-45CF-D04B-BD5D-8AC9222191D0}"/>
              </a:ext>
            </a:extLst>
          </p:cNvPr>
          <p:cNvSpPr txBox="1"/>
          <p:nvPr/>
        </p:nvSpPr>
        <p:spPr>
          <a:xfrm flipH="1">
            <a:off x="5852269" y="3814123"/>
            <a:ext cx="470982" cy="369332"/>
          </a:xfrm>
          <a:prstGeom prst="rect">
            <a:avLst/>
          </a:prstGeom>
          <a:noFill/>
        </p:spPr>
        <p:txBody>
          <a:bodyPr wrap="square" rtlCol="0">
            <a:spAutoFit/>
          </a:bodyPr>
          <a:lstStyle/>
          <a:p>
            <a:r>
              <a:rPr lang="sv-SE" dirty="0"/>
              <a:t> 23</a:t>
            </a:r>
          </a:p>
        </p:txBody>
      </p:sp>
      <p:sp>
        <p:nvSpPr>
          <p:cNvPr id="16" name="textruta 15">
            <a:extLst>
              <a:ext uri="{FF2B5EF4-FFF2-40B4-BE49-F238E27FC236}">
                <a16:creationId xmlns:a16="http://schemas.microsoft.com/office/drawing/2014/main" id="{558EAF6B-7FE6-7F43-B466-F67C84CF2D13}"/>
              </a:ext>
            </a:extLst>
          </p:cNvPr>
          <p:cNvSpPr txBox="1"/>
          <p:nvPr/>
        </p:nvSpPr>
        <p:spPr>
          <a:xfrm flipH="1">
            <a:off x="5852269" y="4407808"/>
            <a:ext cx="470982" cy="369332"/>
          </a:xfrm>
          <a:prstGeom prst="rect">
            <a:avLst/>
          </a:prstGeom>
          <a:noFill/>
        </p:spPr>
        <p:txBody>
          <a:bodyPr wrap="square" rtlCol="0">
            <a:spAutoFit/>
          </a:bodyPr>
          <a:lstStyle/>
          <a:p>
            <a:r>
              <a:rPr lang="sv-SE" dirty="0"/>
              <a:t> 47</a:t>
            </a:r>
          </a:p>
        </p:txBody>
      </p:sp>
      <p:sp>
        <p:nvSpPr>
          <p:cNvPr id="17" name="textruta 16">
            <a:extLst>
              <a:ext uri="{FF2B5EF4-FFF2-40B4-BE49-F238E27FC236}">
                <a16:creationId xmlns:a16="http://schemas.microsoft.com/office/drawing/2014/main" id="{689B0BBD-3E8C-AF4E-8113-4FFFB4922E93}"/>
              </a:ext>
            </a:extLst>
          </p:cNvPr>
          <p:cNvSpPr txBox="1"/>
          <p:nvPr/>
        </p:nvSpPr>
        <p:spPr>
          <a:xfrm flipH="1">
            <a:off x="8751581" y="3138491"/>
            <a:ext cx="470982" cy="369332"/>
          </a:xfrm>
          <a:prstGeom prst="rect">
            <a:avLst/>
          </a:prstGeom>
          <a:noFill/>
        </p:spPr>
        <p:txBody>
          <a:bodyPr wrap="square" rtlCol="0">
            <a:spAutoFit/>
          </a:bodyPr>
          <a:lstStyle/>
          <a:p>
            <a:r>
              <a:rPr lang="sv-SE" dirty="0"/>
              <a:t> 54</a:t>
            </a:r>
          </a:p>
        </p:txBody>
      </p:sp>
      <p:sp>
        <p:nvSpPr>
          <p:cNvPr id="18" name="textruta 17">
            <a:extLst>
              <a:ext uri="{FF2B5EF4-FFF2-40B4-BE49-F238E27FC236}">
                <a16:creationId xmlns:a16="http://schemas.microsoft.com/office/drawing/2014/main" id="{5672E8AF-A809-E24E-A926-88810990C618}"/>
              </a:ext>
            </a:extLst>
          </p:cNvPr>
          <p:cNvSpPr txBox="1"/>
          <p:nvPr/>
        </p:nvSpPr>
        <p:spPr>
          <a:xfrm flipH="1">
            <a:off x="8773118" y="3794395"/>
            <a:ext cx="470982" cy="369332"/>
          </a:xfrm>
          <a:prstGeom prst="rect">
            <a:avLst/>
          </a:prstGeom>
          <a:noFill/>
        </p:spPr>
        <p:txBody>
          <a:bodyPr wrap="square" rtlCol="0">
            <a:spAutoFit/>
          </a:bodyPr>
          <a:lstStyle/>
          <a:p>
            <a:r>
              <a:rPr lang="sv-SE" dirty="0"/>
              <a:t> 31</a:t>
            </a:r>
          </a:p>
        </p:txBody>
      </p:sp>
    </p:spTree>
    <p:extLst>
      <p:ext uri="{BB962C8B-B14F-4D97-AF65-F5344CB8AC3E}">
        <p14:creationId xmlns:p14="http://schemas.microsoft.com/office/powerpoint/2010/main" val="421072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B1FD80B-E11F-7C49-A70E-A092EAD036F9}"/>
              </a:ext>
            </a:extLst>
          </p:cNvPr>
          <p:cNvSpPr/>
          <p:nvPr/>
        </p:nvSpPr>
        <p:spPr>
          <a:xfrm>
            <a:off x="781050" y="2546780"/>
            <a:ext cx="10629900" cy="3358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8113" indent="-138113">
              <a:spcBef>
                <a:spcPts val="100"/>
              </a:spcBef>
              <a:spcAft>
                <a:spcPts val="300"/>
              </a:spcAft>
              <a:buFont typeface="Arial" panose="020B0604020202020204" pitchFamily="34" charset="0"/>
              <a:buChar char="•"/>
            </a:pPr>
            <a:endParaRPr lang="sv-SE" sz="1300" dirty="0">
              <a:latin typeface="Calibri" panose="020F0502020204030204" pitchFamily="34" charset="0"/>
              <a:cs typeface="Calibri" panose="020F0502020204030204" pitchFamily="34" charset="0"/>
            </a:endParaRPr>
          </a:p>
          <a:p>
            <a:pPr marL="138113" indent="-138113">
              <a:spcBef>
                <a:spcPts val="100"/>
              </a:spcBef>
              <a:spcAft>
                <a:spcPts val="300"/>
              </a:spcAft>
              <a:buFont typeface="Arial" panose="020B0604020202020204" pitchFamily="34" charset="0"/>
              <a:buChar char="•"/>
            </a:pPr>
            <a:endParaRPr lang="sv-SE" sz="1400" dirty="0">
              <a:latin typeface="Calibri" panose="020F0502020204030204" pitchFamily="34" charset="0"/>
              <a:cs typeface="Calibri" panose="020F0502020204030204" pitchFamily="34" charset="0"/>
            </a:endParaRPr>
          </a:p>
          <a:p>
            <a:pPr>
              <a:spcBef>
                <a:spcPts val="100"/>
              </a:spcBef>
              <a:spcAft>
                <a:spcPts val="300"/>
              </a:spcAft>
            </a:pPr>
            <a:endParaRPr lang="sv-SE" dirty="0">
              <a:latin typeface="Calibri" panose="020F0502020204030204" pitchFamily="34" charset="0"/>
              <a:cs typeface="Calibri" panose="020F0502020204030204" pitchFamily="34" charset="0"/>
            </a:endParaRPr>
          </a:p>
          <a:p>
            <a:pPr marL="138113" indent="-138113">
              <a:spcBef>
                <a:spcPts val="100"/>
              </a:spcBef>
              <a:spcAft>
                <a:spcPts val="300"/>
              </a:spcAft>
              <a:buFont typeface="Arial" panose="020B0604020202020204" pitchFamily="34" charset="0"/>
              <a:buChar char="•"/>
            </a:pPr>
            <a:r>
              <a:rPr lang="sv-SE" dirty="0">
                <a:latin typeface="Calibri" panose="020F0502020204030204" pitchFamily="34" charset="0"/>
                <a:cs typeface="Calibri" panose="020F0502020204030204" pitchFamily="34" charset="0"/>
              </a:rPr>
              <a:t>Öka besöksnäringens möjligheter till en av de främsta källorna att skapa inkomster och välstånd i hela landet.</a:t>
            </a:r>
          </a:p>
          <a:p>
            <a:pPr marL="138113" indent="-138113">
              <a:spcBef>
                <a:spcPts val="100"/>
              </a:spcBef>
              <a:spcAft>
                <a:spcPts val="300"/>
              </a:spcAft>
              <a:buFont typeface="Arial" panose="020B0604020202020204" pitchFamily="34" charset="0"/>
              <a:buChar char="•"/>
            </a:pPr>
            <a:r>
              <a:rPr lang="sv-SE" dirty="0">
                <a:latin typeface="Calibri" panose="020F0502020204030204" pitchFamily="34" charset="0"/>
                <a:cs typeface="Calibri" panose="020F0502020204030204" pitchFamily="34" charset="0"/>
              </a:rPr>
              <a:t>Förstärk besöksnäringen som drivkraft för infrastruktur, transporter och socio- ekonomiska möjligheter</a:t>
            </a:r>
          </a:p>
          <a:p>
            <a:pPr marL="138113" indent="-138113">
              <a:spcBef>
                <a:spcPts val="100"/>
              </a:spcBef>
              <a:spcAft>
                <a:spcPts val="300"/>
              </a:spcAft>
              <a:buFont typeface="Arial" panose="020B0604020202020204" pitchFamily="34" charset="0"/>
              <a:buChar char="•"/>
            </a:pPr>
            <a:r>
              <a:rPr lang="sv-SE" dirty="0">
                <a:latin typeface="Calibri" panose="020F0502020204030204" pitchFamily="34" charset="0"/>
                <a:cs typeface="Calibri" panose="020F0502020204030204" pitchFamily="34" charset="0"/>
              </a:rPr>
              <a:t>Utveckla regional turism genom mångfald</a:t>
            </a:r>
            <a:endParaRPr lang="sv-SE"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p:txBody>
      </p:sp>
      <p:sp>
        <p:nvSpPr>
          <p:cNvPr id="3" name="Rektangel 2">
            <a:extLst>
              <a:ext uri="{FF2B5EF4-FFF2-40B4-BE49-F238E27FC236}">
                <a16:creationId xmlns:a16="http://schemas.microsoft.com/office/drawing/2014/main" id="{9E397324-8AAA-6844-8DE5-37F1BBF1CEE6}"/>
              </a:ext>
            </a:extLst>
          </p:cNvPr>
          <p:cNvSpPr/>
          <p:nvPr/>
        </p:nvSpPr>
        <p:spPr>
          <a:xfrm>
            <a:off x="1184063" y="1388002"/>
            <a:ext cx="9315871" cy="523220"/>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800" dirty="0">
                <a:latin typeface="Avenir Medium" panose="02000503020000020003" pitchFamily="2" charset="0"/>
                <a:cs typeface="Futura Medium" panose="020B0602020204020303" pitchFamily="34" charset="-79"/>
              </a:rPr>
              <a:t>Socio-ekonomiska utveckling, välstånd och innanförskap</a:t>
            </a:r>
            <a:endParaRPr lang="sv-SE" sz="2800" dirty="0"/>
          </a:p>
        </p:txBody>
      </p:sp>
      <p:sp>
        <p:nvSpPr>
          <p:cNvPr id="4" name="Rektangel 3">
            <a:extLst>
              <a:ext uri="{FF2B5EF4-FFF2-40B4-BE49-F238E27FC236}">
                <a16:creationId xmlns:a16="http://schemas.microsoft.com/office/drawing/2014/main" id="{4C35EC6D-24C4-474D-8D34-9242ABF22EE2}"/>
              </a:ext>
            </a:extLst>
          </p:cNvPr>
          <p:cNvSpPr/>
          <p:nvPr/>
        </p:nvSpPr>
        <p:spPr>
          <a:xfrm>
            <a:off x="1184064" y="629334"/>
            <a:ext cx="9315871" cy="646331"/>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3600" dirty="0">
                <a:latin typeface="Avenir Medium" panose="02000503020000020003" pitchFamily="2" charset="0"/>
                <a:cs typeface="Futura Medium" panose="020B0602020204020303" pitchFamily="34" charset="-79"/>
              </a:rPr>
              <a:t>Think-tank</a:t>
            </a:r>
            <a:endParaRPr lang="sv-SE" sz="3600" dirty="0"/>
          </a:p>
        </p:txBody>
      </p:sp>
    </p:spTree>
    <p:extLst>
      <p:ext uri="{BB962C8B-B14F-4D97-AF65-F5344CB8AC3E}">
        <p14:creationId xmlns:p14="http://schemas.microsoft.com/office/powerpoint/2010/main" val="3705958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82032935-2A68-C444-8FFF-B534C3E7F9ED}"/>
              </a:ext>
            </a:extLst>
          </p:cNvPr>
          <p:cNvSpPr txBox="1"/>
          <p:nvPr/>
        </p:nvSpPr>
        <p:spPr>
          <a:xfrm>
            <a:off x="1011289" y="1920895"/>
            <a:ext cx="7058664" cy="1938992"/>
          </a:xfrm>
          <a:prstGeom prst="rect">
            <a:avLst/>
          </a:prstGeom>
          <a:noFill/>
        </p:spPr>
        <p:txBody>
          <a:bodyPr wrap="none" rtlCol="0">
            <a:spAutoFit/>
          </a:bodyPr>
          <a:lstStyle/>
          <a:p>
            <a:r>
              <a:rPr lang="sv-SE" dirty="0"/>
              <a:t>Några idéer – Kan besöksnäringen hjälpa till att väsentligen</a:t>
            </a:r>
          </a:p>
          <a:p>
            <a:pPr marL="285750" indent="-285750">
              <a:spcBef>
                <a:spcPts val="600"/>
              </a:spcBef>
              <a:buFont typeface="Arial" panose="020B0604020202020204" pitchFamily="34" charset="0"/>
              <a:buChar char="•"/>
            </a:pPr>
            <a:r>
              <a:rPr lang="sv-SE" sz="1600" dirty="0"/>
              <a:t>Skapa arbeten i besöksnäringen?</a:t>
            </a:r>
          </a:p>
          <a:p>
            <a:pPr marL="285750" indent="-285750">
              <a:spcBef>
                <a:spcPts val="600"/>
              </a:spcBef>
              <a:buFont typeface="Arial" panose="020B0604020202020204" pitchFamily="34" charset="0"/>
              <a:buChar char="•"/>
            </a:pPr>
            <a:r>
              <a:rPr lang="sv-SE" sz="1600" dirty="0"/>
              <a:t>Skapa arbeten eller företag som knyter an till besöksnäringen</a:t>
            </a:r>
          </a:p>
          <a:p>
            <a:pPr marL="285750" indent="-285750">
              <a:spcBef>
                <a:spcPts val="600"/>
              </a:spcBef>
              <a:buFont typeface="Arial" panose="020B0604020202020204" pitchFamily="34" charset="0"/>
              <a:buChar char="•"/>
            </a:pPr>
            <a:r>
              <a:rPr lang="sv-SE" sz="1600" dirty="0"/>
              <a:t>Skapa arbeten eller företag som migrerar (glider samman med besöksnäringen)</a:t>
            </a:r>
          </a:p>
          <a:p>
            <a:pPr marL="285750" indent="-285750">
              <a:spcBef>
                <a:spcPts val="600"/>
              </a:spcBef>
              <a:buFont typeface="Arial" panose="020B0604020202020204" pitchFamily="34" charset="0"/>
              <a:buChar char="•"/>
            </a:pPr>
            <a:r>
              <a:rPr lang="sv-SE" sz="1600" dirty="0"/>
              <a:t>Utveckling genom kompetens</a:t>
            </a:r>
          </a:p>
          <a:p>
            <a:endParaRPr lang="sv-SE" dirty="0"/>
          </a:p>
        </p:txBody>
      </p:sp>
      <p:sp>
        <p:nvSpPr>
          <p:cNvPr id="8" name="Rektangel 7">
            <a:extLst>
              <a:ext uri="{FF2B5EF4-FFF2-40B4-BE49-F238E27FC236}">
                <a16:creationId xmlns:a16="http://schemas.microsoft.com/office/drawing/2014/main" id="{C5FDEBE0-A9CB-2540-8542-53891E1F0F8F}"/>
              </a:ext>
            </a:extLst>
          </p:cNvPr>
          <p:cNvSpPr/>
          <p:nvPr/>
        </p:nvSpPr>
        <p:spPr>
          <a:xfrm>
            <a:off x="1011289" y="321288"/>
            <a:ext cx="11057579" cy="10891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sv-SE" sz="1600" b="1" dirty="0">
                <a:cs typeface="Calibri" panose="020F0502020204030204" pitchFamily="34" charset="0"/>
              </a:rPr>
              <a:t>Vad skulle krävas för att  besöksnäringen skulle vara den främsta källan till att skapa intäkter och välstånd i Jämtland/Härjedalen?</a:t>
            </a:r>
          </a:p>
          <a:p>
            <a:endParaRPr lang="sv-SE" sz="1600" b="1" dirty="0">
              <a:cs typeface="Calibri" panose="020F0502020204030204" pitchFamily="34" charset="0"/>
            </a:endParaRPr>
          </a:p>
          <a:p>
            <a:r>
              <a:rPr lang="sv-SE" sz="1600" b="1" dirty="0">
                <a:cs typeface="Calibri" panose="020F0502020204030204" pitchFamily="34" charset="0"/>
              </a:rPr>
              <a:t>Hur kan det utvecklas vidare?</a:t>
            </a:r>
          </a:p>
          <a:p>
            <a:r>
              <a:rPr lang="sv-SE" sz="1400" b="1" dirty="0">
                <a:cs typeface="Calibri" panose="020F0502020204030204" pitchFamily="34" charset="0"/>
              </a:rPr>
              <a:t> </a:t>
            </a:r>
          </a:p>
          <a:p>
            <a:endParaRPr lang="sv-SE" sz="1400" dirty="0">
              <a:cs typeface="Futura Medium" panose="020B0602020204020303" pitchFamily="34" charset="-79"/>
            </a:endParaRPr>
          </a:p>
        </p:txBody>
      </p:sp>
      <p:pic>
        <p:nvPicPr>
          <p:cNvPr id="9" name="Bildobjekt 8">
            <a:extLst>
              <a:ext uri="{FF2B5EF4-FFF2-40B4-BE49-F238E27FC236}">
                <a16:creationId xmlns:a16="http://schemas.microsoft.com/office/drawing/2014/main" id="{03BFDBDF-669B-1D45-9EF1-E6EEB909166D}"/>
              </a:ext>
            </a:extLst>
          </p:cNvPr>
          <p:cNvPicPr>
            <a:picLocks noChangeAspect="1"/>
          </p:cNvPicPr>
          <p:nvPr/>
        </p:nvPicPr>
        <p:blipFill>
          <a:blip r:embed="rId2"/>
          <a:stretch>
            <a:fillRect/>
          </a:stretch>
        </p:blipFill>
        <p:spPr>
          <a:xfrm>
            <a:off x="9770605" y="1672211"/>
            <a:ext cx="1410106" cy="1410106"/>
          </a:xfrm>
          <a:prstGeom prst="rect">
            <a:avLst/>
          </a:prstGeom>
        </p:spPr>
      </p:pic>
      <p:pic>
        <p:nvPicPr>
          <p:cNvPr id="10" name="Bildobjekt 9">
            <a:extLst>
              <a:ext uri="{FF2B5EF4-FFF2-40B4-BE49-F238E27FC236}">
                <a16:creationId xmlns:a16="http://schemas.microsoft.com/office/drawing/2014/main" id="{666D7C95-08ED-9248-B864-8BA0603205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2587" y="2842443"/>
            <a:ext cx="1348123" cy="669822"/>
          </a:xfrm>
          <a:prstGeom prst="rect">
            <a:avLst/>
          </a:prstGeom>
        </p:spPr>
      </p:pic>
      <p:pic>
        <p:nvPicPr>
          <p:cNvPr id="11" name="Bildobjekt 10">
            <a:extLst>
              <a:ext uri="{FF2B5EF4-FFF2-40B4-BE49-F238E27FC236}">
                <a16:creationId xmlns:a16="http://schemas.microsoft.com/office/drawing/2014/main" id="{F85FBECB-514C-594F-9885-2FEF7B0C60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94486" y="3710655"/>
            <a:ext cx="2251041" cy="669822"/>
          </a:xfrm>
          <a:prstGeom prst="rect">
            <a:avLst/>
          </a:prstGeom>
        </p:spPr>
      </p:pic>
      <p:pic>
        <p:nvPicPr>
          <p:cNvPr id="13" name="Bildobjekt 12">
            <a:extLst>
              <a:ext uri="{FF2B5EF4-FFF2-40B4-BE49-F238E27FC236}">
                <a16:creationId xmlns:a16="http://schemas.microsoft.com/office/drawing/2014/main" id="{CC80E024-7171-F443-9567-93122B493C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70605" y="4493290"/>
            <a:ext cx="2029980" cy="507495"/>
          </a:xfrm>
          <a:prstGeom prst="rect">
            <a:avLst/>
          </a:prstGeom>
        </p:spPr>
      </p:pic>
      <p:pic>
        <p:nvPicPr>
          <p:cNvPr id="14" name="Bildobjekt 13">
            <a:extLst>
              <a:ext uri="{FF2B5EF4-FFF2-40B4-BE49-F238E27FC236}">
                <a16:creationId xmlns:a16="http://schemas.microsoft.com/office/drawing/2014/main" id="{2A6A9199-B1E6-DB41-A8A3-93CE6C8564A8}"/>
              </a:ext>
            </a:extLst>
          </p:cNvPr>
          <p:cNvPicPr>
            <a:picLocks noChangeAspect="1"/>
          </p:cNvPicPr>
          <p:nvPr/>
        </p:nvPicPr>
        <p:blipFill>
          <a:blip r:embed="rId6"/>
          <a:stretch>
            <a:fillRect/>
          </a:stretch>
        </p:blipFill>
        <p:spPr>
          <a:xfrm>
            <a:off x="9557129" y="5101285"/>
            <a:ext cx="1422400" cy="1422400"/>
          </a:xfrm>
          <a:prstGeom prst="rect">
            <a:avLst/>
          </a:prstGeom>
        </p:spPr>
      </p:pic>
    </p:spTree>
    <p:extLst>
      <p:ext uri="{BB962C8B-B14F-4D97-AF65-F5344CB8AC3E}">
        <p14:creationId xmlns:p14="http://schemas.microsoft.com/office/powerpoint/2010/main" val="3095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5F0C0B9-4E11-EA42-B37F-9C4D25B28477}"/>
              </a:ext>
            </a:extLst>
          </p:cNvPr>
          <p:cNvSpPr/>
          <p:nvPr/>
        </p:nvSpPr>
        <p:spPr>
          <a:xfrm>
            <a:off x="720620" y="267313"/>
            <a:ext cx="11057579" cy="15081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sv-SE" sz="1600" b="1" dirty="0">
                <a:cs typeface="Calibri" panose="020F0502020204030204" pitchFamily="34" charset="0"/>
              </a:rPr>
              <a:t>Vad skulle krävas för att  besöksnäringen skulle vara den främsta drivkraften för infrastruktur och transporter i och till och från Jämtland/Härjedalen?</a:t>
            </a:r>
          </a:p>
          <a:p>
            <a:endParaRPr lang="sv-SE" sz="1400" dirty="0">
              <a:cs typeface="Calibri" panose="020F0502020204030204" pitchFamily="34" charset="0"/>
            </a:endParaRPr>
          </a:p>
          <a:p>
            <a:pPr marL="171450" indent="-171450">
              <a:buFont typeface="Arial" panose="020B0604020202020204" pitchFamily="34" charset="0"/>
              <a:buChar char="•"/>
            </a:pPr>
            <a:r>
              <a:rPr lang="sv-SE" sz="1400" dirty="0">
                <a:cs typeface="Calibri" panose="020F0502020204030204" pitchFamily="34" charset="0"/>
              </a:rPr>
              <a:t>Beskriv också hur besökare positivt skulle påverkas om man är framgångsrik?</a:t>
            </a:r>
          </a:p>
          <a:p>
            <a:pPr marL="171450" indent="-171450">
              <a:buFont typeface="Arial" panose="020B0604020202020204" pitchFamily="34" charset="0"/>
              <a:buChar char="•"/>
            </a:pPr>
            <a:r>
              <a:rPr lang="sv-SE" sz="1400" dirty="0">
                <a:cs typeface="Calibri" panose="020F0502020204030204" pitchFamily="34" charset="0"/>
              </a:rPr>
              <a:t>Beskriv också hur innevånare positivt skulle påverkas om man är framgångsrik?</a:t>
            </a:r>
          </a:p>
          <a:p>
            <a:pPr marL="171450" indent="-171450">
              <a:buFont typeface="Arial" panose="020B0604020202020204" pitchFamily="34" charset="0"/>
              <a:buChar char="•"/>
            </a:pPr>
            <a:r>
              <a:rPr lang="sv-SE" sz="1400" dirty="0">
                <a:cs typeface="Calibri" panose="020F0502020204030204" pitchFamily="34" charset="0"/>
              </a:rPr>
              <a:t>V ad skulle krävas?</a:t>
            </a:r>
          </a:p>
          <a:p>
            <a:pPr marL="171450" indent="-171450">
              <a:buFont typeface="Arial" panose="020B0604020202020204" pitchFamily="34" charset="0"/>
              <a:buChar char="•"/>
            </a:pPr>
            <a:endParaRPr lang="sv-SE" sz="1400" dirty="0">
              <a:cs typeface="Calibri" panose="020F0502020204030204" pitchFamily="34" charset="0"/>
            </a:endParaRPr>
          </a:p>
          <a:p>
            <a:endParaRPr lang="sv-SE" sz="1200" dirty="0">
              <a:cs typeface="Calibri" panose="020F0502020204030204" pitchFamily="34" charset="0"/>
            </a:endParaRPr>
          </a:p>
          <a:p>
            <a:endParaRPr lang="sv-SE" sz="1400" dirty="0">
              <a:cs typeface="Futura Medium" panose="020B0602020204020303" pitchFamily="34" charset="-79"/>
            </a:endParaRPr>
          </a:p>
        </p:txBody>
      </p:sp>
      <p:sp>
        <p:nvSpPr>
          <p:cNvPr id="9" name="textruta 8">
            <a:extLst>
              <a:ext uri="{FF2B5EF4-FFF2-40B4-BE49-F238E27FC236}">
                <a16:creationId xmlns:a16="http://schemas.microsoft.com/office/drawing/2014/main" id="{DD5AD860-6C11-4D41-B4FC-1703E9396542}"/>
              </a:ext>
            </a:extLst>
          </p:cNvPr>
          <p:cNvSpPr txBox="1"/>
          <p:nvPr/>
        </p:nvSpPr>
        <p:spPr>
          <a:xfrm>
            <a:off x="896233" y="2089192"/>
            <a:ext cx="5715219" cy="1815882"/>
          </a:xfrm>
          <a:prstGeom prst="rect">
            <a:avLst/>
          </a:prstGeom>
          <a:noFill/>
        </p:spPr>
        <p:txBody>
          <a:bodyPr wrap="none" rtlCol="0">
            <a:spAutoFit/>
          </a:bodyPr>
          <a:lstStyle/>
          <a:p>
            <a:r>
              <a:rPr lang="sv-SE" dirty="0"/>
              <a:t>Några idéer – Kan besöksnäringen hjälpa till att väsentligen</a:t>
            </a:r>
          </a:p>
          <a:p>
            <a:pPr marL="285750" indent="-285750">
              <a:spcBef>
                <a:spcPts val="600"/>
              </a:spcBef>
              <a:buFont typeface="Arial" panose="020B0604020202020204" pitchFamily="34" charset="0"/>
              <a:buChar char="•"/>
            </a:pPr>
            <a:r>
              <a:rPr lang="sv-SE" sz="1400" dirty="0"/>
              <a:t>Driva på utvecklingen av bättre/fler flygplatser, vägar, järnvägsspår etc.</a:t>
            </a:r>
          </a:p>
          <a:p>
            <a:pPr marL="285750" indent="-285750">
              <a:spcBef>
                <a:spcPts val="600"/>
              </a:spcBef>
              <a:buFont typeface="Arial" panose="020B0604020202020204" pitchFamily="34" charset="0"/>
              <a:buChar char="•"/>
            </a:pPr>
            <a:r>
              <a:rPr lang="sv-SE" sz="1400" dirty="0"/>
              <a:t>Driva på utvecklingen av fler flyglinjer, busslinjer, tågförbindelser etc.</a:t>
            </a:r>
          </a:p>
          <a:p>
            <a:pPr marL="285750" indent="-285750">
              <a:spcBef>
                <a:spcPts val="600"/>
              </a:spcBef>
              <a:buFont typeface="Arial" panose="020B0604020202020204" pitchFamily="34" charset="0"/>
              <a:buChar char="•"/>
            </a:pPr>
            <a:r>
              <a:rPr lang="sv-SE" sz="1400" dirty="0"/>
              <a:t>Driva på utvecklingen av trådlösa förbindelser, </a:t>
            </a:r>
            <a:r>
              <a:rPr lang="sv-SE" sz="1400" dirty="0" err="1"/>
              <a:t>wifi</a:t>
            </a:r>
            <a:r>
              <a:rPr lang="sv-SE" sz="1400" dirty="0"/>
              <a:t>, 5G, </a:t>
            </a:r>
            <a:r>
              <a:rPr lang="sv-SE" sz="1400" dirty="0" err="1"/>
              <a:t>etc</a:t>
            </a:r>
            <a:endParaRPr lang="sv-SE" sz="1400" dirty="0"/>
          </a:p>
          <a:p>
            <a:pPr marL="285750" indent="-285750">
              <a:spcBef>
                <a:spcPts val="600"/>
              </a:spcBef>
              <a:buFont typeface="Arial" panose="020B0604020202020204" pitchFamily="34" charset="0"/>
              <a:buChar char="•"/>
            </a:pPr>
            <a:endParaRPr lang="sv-SE" sz="1400" dirty="0"/>
          </a:p>
          <a:p>
            <a:endParaRPr lang="sv-SE" dirty="0"/>
          </a:p>
        </p:txBody>
      </p:sp>
      <p:pic>
        <p:nvPicPr>
          <p:cNvPr id="10" name="Bildobjekt 9">
            <a:extLst>
              <a:ext uri="{FF2B5EF4-FFF2-40B4-BE49-F238E27FC236}">
                <a16:creationId xmlns:a16="http://schemas.microsoft.com/office/drawing/2014/main" id="{A363CB58-CB80-CD49-B700-E6A6EBCA55CF}"/>
              </a:ext>
            </a:extLst>
          </p:cNvPr>
          <p:cNvPicPr>
            <a:picLocks noChangeAspect="1"/>
          </p:cNvPicPr>
          <p:nvPr/>
        </p:nvPicPr>
        <p:blipFill>
          <a:blip r:embed="rId2"/>
          <a:stretch>
            <a:fillRect/>
          </a:stretch>
        </p:blipFill>
        <p:spPr>
          <a:xfrm>
            <a:off x="6976084" y="2114719"/>
            <a:ext cx="4693113" cy="2444330"/>
          </a:xfrm>
          <a:prstGeom prst="rect">
            <a:avLst/>
          </a:prstGeom>
        </p:spPr>
      </p:pic>
      <p:pic>
        <p:nvPicPr>
          <p:cNvPr id="12" name="Bildobjekt 11">
            <a:extLst>
              <a:ext uri="{FF2B5EF4-FFF2-40B4-BE49-F238E27FC236}">
                <a16:creationId xmlns:a16="http://schemas.microsoft.com/office/drawing/2014/main" id="{DC626AD6-E9FA-9441-8047-4149CF82B7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976084" y="4668890"/>
            <a:ext cx="4693113" cy="2130370"/>
          </a:xfrm>
          <a:prstGeom prst="rect">
            <a:avLst/>
          </a:prstGeom>
        </p:spPr>
      </p:pic>
      <p:sp>
        <p:nvSpPr>
          <p:cNvPr id="13" name="textruta 12">
            <a:extLst>
              <a:ext uri="{FF2B5EF4-FFF2-40B4-BE49-F238E27FC236}">
                <a16:creationId xmlns:a16="http://schemas.microsoft.com/office/drawing/2014/main" id="{B16F0B29-671D-4047-8944-8AFA8821E669}"/>
              </a:ext>
            </a:extLst>
          </p:cNvPr>
          <p:cNvSpPr txBox="1"/>
          <p:nvPr/>
        </p:nvSpPr>
        <p:spPr>
          <a:xfrm>
            <a:off x="7872318" y="4788077"/>
            <a:ext cx="2586157" cy="369332"/>
          </a:xfrm>
          <a:prstGeom prst="rect">
            <a:avLst/>
          </a:prstGeom>
          <a:noFill/>
        </p:spPr>
        <p:txBody>
          <a:bodyPr wrap="none" rtlCol="0">
            <a:spAutoFit/>
          </a:bodyPr>
          <a:lstStyle/>
          <a:p>
            <a:r>
              <a:rPr lang="sv-SE" dirty="0">
                <a:solidFill>
                  <a:schemeClr val="bg1"/>
                </a:solidFill>
              </a:rPr>
              <a:t>Elflyg i Norge redan 2023!</a:t>
            </a:r>
          </a:p>
        </p:txBody>
      </p:sp>
      <p:pic>
        <p:nvPicPr>
          <p:cNvPr id="14" name="Bildobjekt 13">
            <a:extLst>
              <a:ext uri="{FF2B5EF4-FFF2-40B4-BE49-F238E27FC236}">
                <a16:creationId xmlns:a16="http://schemas.microsoft.com/office/drawing/2014/main" id="{DE318720-567F-F04D-8157-761182FFF5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1778199" y="3144385"/>
            <a:ext cx="284615" cy="284615"/>
          </a:xfrm>
          <a:prstGeom prst="rect">
            <a:avLst/>
          </a:prstGeom>
        </p:spPr>
      </p:pic>
      <p:pic>
        <p:nvPicPr>
          <p:cNvPr id="15" name="Bildobjekt 14">
            <a:extLst>
              <a:ext uri="{FF2B5EF4-FFF2-40B4-BE49-F238E27FC236}">
                <a16:creationId xmlns:a16="http://schemas.microsoft.com/office/drawing/2014/main" id="{1562A24A-4EC4-1348-AFB3-2B0AAE4178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1778198" y="5591767"/>
            <a:ext cx="284615" cy="284615"/>
          </a:xfrm>
          <a:prstGeom prst="rect">
            <a:avLst/>
          </a:prstGeom>
        </p:spPr>
      </p:pic>
    </p:spTree>
    <p:extLst>
      <p:ext uri="{BB962C8B-B14F-4D97-AF65-F5344CB8AC3E}">
        <p14:creationId xmlns:p14="http://schemas.microsoft.com/office/powerpoint/2010/main" val="49036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5F0C0B9-4E11-EA42-B37F-9C4D25B28477}"/>
              </a:ext>
            </a:extLst>
          </p:cNvPr>
          <p:cNvSpPr/>
          <p:nvPr/>
        </p:nvSpPr>
        <p:spPr>
          <a:xfrm>
            <a:off x="816683" y="290152"/>
            <a:ext cx="11020268" cy="101181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ct val="0"/>
              </a:spcBef>
              <a:spcAft>
                <a:spcPts val="600"/>
              </a:spcAft>
            </a:pPr>
            <a:r>
              <a:rPr lang="en-US" sz="1600" b="1" dirty="0" err="1">
                <a:solidFill>
                  <a:schemeClr val="bg1"/>
                </a:solidFill>
                <a:ea typeface="+mj-ea"/>
                <a:cs typeface="+mj-cs"/>
              </a:rPr>
              <a:t>Vad</a:t>
            </a:r>
            <a:r>
              <a:rPr lang="en-US" sz="1600" b="1" dirty="0">
                <a:solidFill>
                  <a:schemeClr val="bg1"/>
                </a:solidFill>
                <a:ea typeface="+mj-ea"/>
                <a:cs typeface="+mj-cs"/>
              </a:rPr>
              <a:t> </a:t>
            </a:r>
            <a:r>
              <a:rPr lang="en-US" sz="1600" b="1" dirty="0" err="1">
                <a:solidFill>
                  <a:schemeClr val="bg1"/>
                </a:solidFill>
                <a:ea typeface="+mj-ea"/>
                <a:cs typeface="+mj-cs"/>
              </a:rPr>
              <a:t>skulle</a:t>
            </a:r>
            <a:r>
              <a:rPr lang="en-US" sz="1600" b="1" dirty="0">
                <a:solidFill>
                  <a:schemeClr val="bg1"/>
                </a:solidFill>
                <a:ea typeface="+mj-ea"/>
                <a:cs typeface="+mj-cs"/>
              </a:rPr>
              <a:t> </a:t>
            </a:r>
            <a:r>
              <a:rPr lang="en-US" sz="1600" b="1" dirty="0" err="1">
                <a:solidFill>
                  <a:schemeClr val="bg1"/>
                </a:solidFill>
                <a:ea typeface="+mj-ea"/>
                <a:cs typeface="+mj-cs"/>
              </a:rPr>
              <a:t>krävas</a:t>
            </a:r>
            <a:r>
              <a:rPr lang="en-US" sz="1600" b="1" dirty="0">
                <a:solidFill>
                  <a:schemeClr val="bg1"/>
                </a:solidFill>
                <a:ea typeface="+mj-ea"/>
                <a:cs typeface="+mj-cs"/>
              </a:rPr>
              <a:t>, </a:t>
            </a:r>
            <a:r>
              <a:rPr lang="en-US" sz="1600" b="1" dirty="0" err="1">
                <a:solidFill>
                  <a:schemeClr val="bg1"/>
                </a:solidFill>
                <a:ea typeface="+mj-ea"/>
                <a:cs typeface="+mj-cs"/>
              </a:rPr>
              <a:t>kunna</a:t>
            </a:r>
            <a:r>
              <a:rPr lang="en-US" sz="1600" b="1" dirty="0">
                <a:solidFill>
                  <a:schemeClr val="bg1"/>
                </a:solidFill>
                <a:ea typeface="+mj-ea"/>
                <a:cs typeface="+mj-cs"/>
              </a:rPr>
              <a:t> </a:t>
            </a:r>
            <a:r>
              <a:rPr lang="en-US" sz="1600" b="1" dirty="0" err="1">
                <a:solidFill>
                  <a:schemeClr val="bg1"/>
                </a:solidFill>
                <a:ea typeface="+mj-ea"/>
                <a:cs typeface="+mj-cs"/>
              </a:rPr>
              <a:t>göras</a:t>
            </a:r>
            <a:r>
              <a:rPr lang="en-US" sz="1600" b="1" dirty="0">
                <a:solidFill>
                  <a:schemeClr val="bg1"/>
                </a:solidFill>
                <a:ea typeface="+mj-ea"/>
                <a:cs typeface="+mj-cs"/>
              </a:rPr>
              <a:t>, </a:t>
            </a:r>
            <a:r>
              <a:rPr lang="en-US" sz="1600" b="1" dirty="0" err="1">
                <a:solidFill>
                  <a:schemeClr val="bg1"/>
                </a:solidFill>
                <a:ea typeface="+mj-ea"/>
                <a:cs typeface="+mj-cs"/>
              </a:rPr>
              <a:t>för</a:t>
            </a:r>
            <a:r>
              <a:rPr lang="en-US" sz="1600" b="1" dirty="0">
                <a:solidFill>
                  <a:schemeClr val="bg1"/>
                </a:solidFill>
                <a:ea typeface="+mj-ea"/>
                <a:cs typeface="+mj-cs"/>
              </a:rPr>
              <a:t> </a:t>
            </a:r>
            <a:r>
              <a:rPr lang="en-US" sz="1600" b="1" dirty="0" err="1">
                <a:solidFill>
                  <a:schemeClr val="bg1"/>
                </a:solidFill>
                <a:ea typeface="+mj-ea"/>
                <a:cs typeface="+mj-cs"/>
              </a:rPr>
              <a:t>att</a:t>
            </a:r>
            <a:r>
              <a:rPr lang="en-US" sz="1600" b="1" dirty="0">
                <a:solidFill>
                  <a:schemeClr val="bg1"/>
                </a:solidFill>
                <a:ea typeface="+mj-ea"/>
                <a:cs typeface="+mj-cs"/>
              </a:rPr>
              <a:t> </a:t>
            </a:r>
            <a:r>
              <a:rPr lang="en-US" sz="1600" b="1" dirty="0" err="1">
                <a:solidFill>
                  <a:schemeClr val="bg1"/>
                </a:solidFill>
                <a:ea typeface="+mj-ea"/>
                <a:cs typeface="+mj-cs"/>
              </a:rPr>
              <a:t>besöksnäringen</a:t>
            </a:r>
            <a:r>
              <a:rPr lang="en-US" sz="1600" b="1" dirty="0">
                <a:solidFill>
                  <a:schemeClr val="bg1"/>
                </a:solidFill>
                <a:ea typeface="+mj-ea"/>
                <a:cs typeface="+mj-cs"/>
              </a:rPr>
              <a:t> ska </a:t>
            </a:r>
            <a:r>
              <a:rPr lang="en-US" sz="1600" b="1" dirty="0" err="1">
                <a:solidFill>
                  <a:schemeClr val="bg1"/>
                </a:solidFill>
                <a:ea typeface="+mj-ea"/>
                <a:cs typeface="+mj-cs"/>
              </a:rPr>
              <a:t>vara</a:t>
            </a:r>
            <a:r>
              <a:rPr lang="en-US" sz="1600" b="1" dirty="0">
                <a:solidFill>
                  <a:schemeClr val="bg1"/>
                </a:solidFill>
                <a:ea typeface="+mj-ea"/>
                <a:cs typeface="+mj-cs"/>
              </a:rPr>
              <a:t> </a:t>
            </a:r>
            <a:r>
              <a:rPr lang="en-US" sz="1600" b="1" dirty="0" err="1">
                <a:solidFill>
                  <a:schemeClr val="bg1"/>
                </a:solidFill>
                <a:ea typeface="+mj-ea"/>
                <a:cs typeface="+mj-cs"/>
              </a:rPr>
              <a:t>en</a:t>
            </a:r>
            <a:r>
              <a:rPr lang="en-US" sz="1600" b="1" dirty="0">
                <a:solidFill>
                  <a:schemeClr val="bg1"/>
                </a:solidFill>
                <a:ea typeface="+mj-ea"/>
                <a:cs typeface="+mj-cs"/>
              </a:rPr>
              <a:t> </a:t>
            </a:r>
            <a:r>
              <a:rPr lang="en-US" sz="1600" b="1" dirty="0" err="1">
                <a:solidFill>
                  <a:schemeClr val="bg1"/>
                </a:solidFill>
                <a:ea typeface="+mj-ea"/>
                <a:cs typeface="+mj-cs"/>
              </a:rPr>
              <a:t>mycket</a:t>
            </a:r>
            <a:r>
              <a:rPr lang="en-US" sz="1600" b="1" dirty="0">
                <a:solidFill>
                  <a:schemeClr val="bg1"/>
                </a:solidFill>
                <a:ea typeface="+mj-ea"/>
                <a:cs typeface="+mj-cs"/>
              </a:rPr>
              <a:t> stark </a:t>
            </a:r>
            <a:r>
              <a:rPr lang="en-US" sz="1600" b="1" dirty="0" err="1">
                <a:solidFill>
                  <a:schemeClr val="bg1"/>
                </a:solidFill>
                <a:ea typeface="+mj-ea"/>
                <a:cs typeface="+mj-cs"/>
              </a:rPr>
              <a:t>drivkraft</a:t>
            </a:r>
            <a:r>
              <a:rPr lang="en-US" sz="1600" b="1" dirty="0">
                <a:solidFill>
                  <a:schemeClr val="bg1"/>
                </a:solidFill>
                <a:ea typeface="+mj-ea"/>
                <a:cs typeface="+mj-cs"/>
              </a:rPr>
              <a:t> </a:t>
            </a:r>
            <a:r>
              <a:rPr lang="en-US" sz="1600" b="1" dirty="0" err="1">
                <a:solidFill>
                  <a:schemeClr val="bg1"/>
                </a:solidFill>
                <a:ea typeface="+mj-ea"/>
                <a:cs typeface="+mj-cs"/>
              </a:rPr>
              <a:t>för</a:t>
            </a:r>
            <a:r>
              <a:rPr lang="en-US" sz="1600" b="1" dirty="0">
                <a:solidFill>
                  <a:schemeClr val="bg1"/>
                </a:solidFill>
                <a:ea typeface="+mj-ea"/>
                <a:cs typeface="+mj-cs"/>
              </a:rPr>
              <a:t> </a:t>
            </a:r>
            <a:r>
              <a:rPr lang="en-US" sz="1600" b="1" dirty="0" err="1">
                <a:solidFill>
                  <a:schemeClr val="bg1"/>
                </a:solidFill>
                <a:ea typeface="+mj-ea"/>
                <a:cs typeface="+mj-cs"/>
              </a:rPr>
              <a:t>att</a:t>
            </a:r>
            <a:r>
              <a:rPr lang="en-US" sz="1600" b="1" dirty="0">
                <a:solidFill>
                  <a:schemeClr val="bg1"/>
                </a:solidFill>
                <a:ea typeface="+mj-ea"/>
                <a:cs typeface="+mj-cs"/>
              </a:rPr>
              <a:t> </a:t>
            </a:r>
            <a:r>
              <a:rPr lang="en-US" sz="1600" b="1" dirty="0" err="1">
                <a:solidFill>
                  <a:schemeClr val="bg1"/>
                </a:solidFill>
                <a:ea typeface="+mj-ea"/>
                <a:cs typeface="+mj-cs"/>
              </a:rPr>
              <a:t>stärka</a:t>
            </a:r>
            <a:r>
              <a:rPr lang="en-US" sz="1600" b="1" dirty="0">
                <a:solidFill>
                  <a:schemeClr val="bg1"/>
                </a:solidFill>
                <a:ea typeface="+mj-ea"/>
                <a:cs typeface="+mj-cs"/>
              </a:rPr>
              <a:t> socio-</a:t>
            </a:r>
            <a:r>
              <a:rPr lang="en-US" sz="1600" b="1" dirty="0" err="1">
                <a:solidFill>
                  <a:schemeClr val="bg1"/>
                </a:solidFill>
                <a:ea typeface="+mj-ea"/>
                <a:cs typeface="+mj-cs"/>
              </a:rPr>
              <a:t>ekonomiska</a:t>
            </a:r>
            <a:r>
              <a:rPr lang="en-US" sz="1600" b="1" dirty="0">
                <a:solidFill>
                  <a:schemeClr val="bg1"/>
                </a:solidFill>
                <a:ea typeface="+mj-ea"/>
                <a:cs typeface="+mj-cs"/>
              </a:rPr>
              <a:t> </a:t>
            </a:r>
            <a:r>
              <a:rPr lang="en-US" sz="1600" b="1" dirty="0" err="1">
                <a:solidFill>
                  <a:schemeClr val="bg1"/>
                </a:solidFill>
                <a:ea typeface="+mj-ea"/>
                <a:cs typeface="+mj-cs"/>
              </a:rPr>
              <a:t>förhållanden</a:t>
            </a:r>
            <a:r>
              <a:rPr lang="en-US" sz="1600" b="1" dirty="0">
                <a:solidFill>
                  <a:schemeClr val="bg1"/>
                </a:solidFill>
                <a:ea typeface="+mj-ea"/>
                <a:cs typeface="+mj-cs"/>
              </a:rPr>
              <a:t> </a:t>
            </a:r>
            <a:r>
              <a:rPr lang="en-US" sz="1600" b="1" dirty="0" err="1">
                <a:solidFill>
                  <a:schemeClr val="bg1"/>
                </a:solidFill>
                <a:ea typeface="+mj-ea"/>
                <a:cs typeface="+mj-cs"/>
              </a:rPr>
              <a:t>i</a:t>
            </a:r>
            <a:r>
              <a:rPr lang="en-US" sz="1600" b="1" dirty="0">
                <a:solidFill>
                  <a:schemeClr val="bg1"/>
                </a:solidFill>
                <a:ea typeface="+mj-ea"/>
                <a:cs typeface="+mj-cs"/>
              </a:rPr>
              <a:t> </a:t>
            </a:r>
            <a:r>
              <a:rPr lang="en-US" sz="1600" b="1" dirty="0" err="1">
                <a:solidFill>
                  <a:schemeClr val="bg1"/>
                </a:solidFill>
                <a:ea typeface="+mj-ea"/>
                <a:cs typeface="+mj-cs"/>
              </a:rPr>
              <a:t>Jämtland</a:t>
            </a:r>
            <a:r>
              <a:rPr lang="en-US" sz="1600" b="1" dirty="0">
                <a:solidFill>
                  <a:schemeClr val="bg1"/>
                </a:solidFill>
                <a:ea typeface="+mj-ea"/>
                <a:cs typeface="+mj-cs"/>
              </a:rPr>
              <a:t>/</a:t>
            </a:r>
            <a:r>
              <a:rPr lang="en-US" sz="1600" b="1" dirty="0" err="1">
                <a:solidFill>
                  <a:schemeClr val="bg1"/>
                </a:solidFill>
                <a:ea typeface="+mj-ea"/>
                <a:cs typeface="+mj-cs"/>
              </a:rPr>
              <a:t>Härjedalen</a:t>
            </a:r>
            <a:r>
              <a:rPr lang="en-US" sz="1600" b="1" dirty="0">
                <a:solidFill>
                  <a:schemeClr val="bg1"/>
                </a:solidFill>
                <a:ea typeface="+mj-ea"/>
                <a:cs typeface="+mj-cs"/>
              </a:rPr>
              <a:t>? </a:t>
            </a:r>
          </a:p>
          <a:p>
            <a:pPr>
              <a:lnSpc>
                <a:spcPct val="90000"/>
              </a:lnSpc>
              <a:spcBef>
                <a:spcPct val="0"/>
              </a:spcBef>
              <a:spcAft>
                <a:spcPts val="600"/>
              </a:spcAft>
            </a:pPr>
            <a:endParaRPr lang="en-US" sz="2400" dirty="0">
              <a:solidFill>
                <a:schemeClr val="tx1"/>
              </a:solidFill>
              <a:latin typeface="+mj-lt"/>
              <a:ea typeface="+mj-ea"/>
              <a:cs typeface="+mj-cs"/>
            </a:endParaRPr>
          </a:p>
        </p:txBody>
      </p:sp>
      <p:sp>
        <p:nvSpPr>
          <p:cNvPr id="9" name="textruta 8">
            <a:extLst>
              <a:ext uri="{FF2B5EF4-FFF2-40B4-BE49-F238E27FC236}">
                <a16:creationId xmlns:a16="http://schemas.microsoft.com/office/drawing/2014/main" id="{054843DE-F774-0041-9B58-77517ADA56F6}"/>
              </a:ext>
            </a:extLst>
          </p:cNvPr>
          <p:cNvSpPr txBox="1"/>
          <p:nvPr/>
        </p:nvSpPr>
        <p:spPr>
          <a:xfrm>
            <a:off x="6096000" y="1793153"/>
            <a:ext cx="5127029" cy="3785419"/>
          </a:xfrm>
          <a:prstGeom prst="rect">
            <a:avLst/>
          </a:prstGeom>
        </p:spPr>
        <p:txBody>
          <a:bodyPr vert="horz" lIns="91440" tIns="45720" rIns="91440" bIns="45720" rtlCol="0">
            <a:normAutofit/>
          </a:bodyPr>
          <a:lstStyle/>
          <a:p>
            <a:pPr indent="-228600">
              <a:lnSpc>
                <a:spcPct val="90000"/>
              </a:lnSpc>
              <a:buFont typeface="Arial" panose="020B0604020202020204" pitchFamily="34" charset="0"/>
              <a:buChar char="•"/>
            </a:pPr>
            <a:r>
              <a:rPr lang="en-US" sz="1700" dirty="0" err="1"/>
              <a:t>Några</a:t>
            </a:r>
            <a:r>
              <a:rPr lang="en-US" sz="1700" dirty="0"/>
              <a:t> </a:t>
            </a:r>
            <a:r>
              <a:rPr lang="en-US" sz="1700" dirty="0" err="1"/>
              <a:t>idéer</a:t>
            </a:r>
            <a:r>
              <a:rPr lang="en-US" sz="1700" dirty="0"/>
              <a:t> – Kan </a:t>
            </a:r>
            <a:r>
              <a:rPr lang="en-US" sz="1700" dirty="0" err="1"/>
              <a:t>besöksnäringen</a:t>
            </a:r>
            <a:r>
              <a:rPr lang="en-US" sz="1700" dirty="0"/>
              <a:t> </a:t>
            </a:r>
            <a:r>
              <a:rPr lang="en-US" sz="1700" dirty="0" err="1"/>
              <a:t>hjälpa</a:t>
            </a:r>
            <a:r>
              <a:rPr lang="en-US" sz="1700" dirty="0"/>
              <a:t> till </a:t>
            </a:r>
            <a:r>
              <a:rPr lang="en-US" sz="1700" dirty="0" err="1"/>
              <a:t>att</a:t>
            </a:r>
            <a:r>
              <a:rPr lang="en-US" sz="1700" dirty="0"/>
              <a:t> </a:t>
            </a:r>
            <a:r>
              <a:rPr lang="en-US" sz="1700" dirty="0" err="1"/>
              <a:t>skapa</a:t>
            </a:r>
            <a:endParaRPr lang="en-US" sz="1700" dirty="0"/>
          </a:p>
          <a:p>
            <a:pPr marL="285750" indent="-228600">
              <a:lnSpc>
                <a:spcPct val="90000"/>
              </a:lnSpc>
              <a:spcBef>
                <a:spcPts val="600"/>
              </a:spcBef>
              <a:buFont typeface="Arial" panose="020B0604020202020204" pitchFamily="34" charset="0"/>
              <a:buChar char="•"/>
            </a:pPr>
            <a:r>
              <a:rPr lang="en-US" sz="1700" dirty="0" err="1"/>
              <a:t>Trygghet</a:t>
            </a:r>
            <a:endParaRPr lang="en-US" sz="1700" dirty="0"/>
          </a:p>
          <a:p>
            <a:pPr marL="285750" indent="-228600">
              <a:lnSpc>
                <a:spcPct val="90000"/>
              </a:lnSpc>
              <a:spcBef>
                <a:spcPts val="600"/>
              </a:spcBef>
              <a:buFont typeface="Arial" panose="020B0604020202020204" pitchFamily="34" charset="0"/>
              <a:buChar char="•"/>
            </a:pPr>
            <a:r>
              <a:rPr lang="en-US" sz="1700" dirty="0" err="1"/>
              <a:t>Stolthet</a:t>
            </a:r>
            <a:endParaRPr lang="en-US" sz="1700" dirty="0"/>
          </a:p>
          <a:p>
            <a:pPr marL="285750" indent="-228600">
              <a:lnSpc>
                <a:spcPct val="90000"/>
              </a:lnSpc>
              <a:spcBef>
                <a:spcPts val="600"/>
              </a:spcBef>
              <a:buFont typeface="Arial" panose="020B0604020202020204" pitchFamily="34" charset="0"/>
              <a:buChar char="•"/>
            </a:pPr>
            <a:r>
              <a:rPr lang="en-US" sz="1700" dirty="0" err="1"/>
              <a:t>Tillhörighet</a:t>
            </a:r>
            <a:endParaRPr lang="en-US" sz="1700" dirty="0"/>
          </a:p>
          <a:p>
            <a:pPr marL="285750" indent="-228600">
              <a:lnSpc>
                <a:spcPct val="90000"/>
              </a:lnSpc>
              <a:spcBef>
                <a:spcPts val="600"/>
              </a:spcBef>
              <a:buFont typeface="Arial" panose="020B0604020202020204" pitchFamily="34" charset="0"/>
              <a:buChar char="•"/>
            </a:pPr>
            <a:r>
              <a:rPr lang="en-US" sz="1700" dirty="0" err="1"/>
              <a:t>Innanförskap</a:t>
            </a:r>
            <a:r>
              <a:rPr lang="en-US" sz="1700" dirty="0"/>
              <a:t> </a:t>
            </a:r>
            <a:r>
              <a:rPr lang="en-US" sz="1700" dirty="0" err="1"/>
              <a:t>och</a:t>
            </a:r>
            <a:r>
              <a:rPr lang="en-US" sz="1700" dirty="0"/>
              <a:t> social </a:t>
            </a:r>
            <a:r>
              <a:rPr lang="en-US" sz="1700" dirty="0" err="1"/>
              <a:t>acceptans</a:t>
            </a:r>
            <a:endParaRPr lang="en-US" sz="1700" dirty="0"/>
          </a:p>
          <a:p>
            <a:pPr marL="285750" indent="-228600">
              <a:lnSpc>
                <a:spcPct val="90000"/>
              </a:lnSpc>
              <a:spcBef>
                <a:spcPts val="600"/>
              </a:spcBef>
              <a:buFont typeface="Arial" panose="020B0604020202020204" pitchFamily="34" charset="0"/>
              <a:buChar char="•"/>
            </a:pPr>
            <a:r>
              <a:rPr lang="en-US" sz="1700" dirty="0" err="1"/>
              <a:t>Hälsa</a:t>
            </a:r>
            <a:endParaRPr lang="en-US" sz="1700" dirty="0"/>
          </a:p>
          <a:p>
            <a:pPr marL="285750" indent="-228600">
              <a:lnSpc>
                <a:spcPct val="90000"/>
              </a:lnSpc>
              <a:spcBef>
                <a:spcPts val="600"/>
              </a:spcBef>
              <a:buFont typeface="Arial" panose="020B0604020202020204" pitchFamily="34" charset="0"/>
              <a:buChar char="•"/>
            </a:pPr>
            <a:r>
              <a:rPr lang="en-US" sz="1700" dirty="0" err="1"/>
              <a:t>Välbefinnande</a:t>
            </a:r>
            <a:endParaRPr lang="en-US" sz="1700" dirty="0"/>
          </a:p>
          <a:p>
            <a:pPr marL="285750" indent="-228600">
              <a:lnSpc>
                <a:spcPct val="90000"/>
              </a:lnSpc>
              <a:spcBef>
                <a:spcPts val="600"/>
              </a:spcBef>
              <a:buFont typeface="Arial" panose="020B0604020202020204" pitchFamily="34" charset="0"/>
              <a:buChar char="•"/>
            </a:pPr>
            <a:r>
              <a:rPr lang="en-US" sz="1700" dirty="0" err="1"/>
              <a:t>Kompetens</a:t>
            </a:r>
            <a:endParaRPr lang="en-US" sz="1700" dirty="0"/>
          </a:p>
          <a:p>
            <a:pPr marL="285750" indent="-228600">
              <a:lnSpc>
                <a:spcPct val="90000"/>
              </a:lnSpc>
              <a:spcBef>
                <a:spcPts val="600"/>
              </a:spcBef>
              <a:buFont typeface="Arial" panose="020B0604020202020204" pitchFamily="34" charset="0"/>
              <a:buChar char="•"/>
            </a:pPr>
            <a:r>
              <a:rPr lang="en-US" sz="1700" dirty="0" err="1"/>
              <a:t>Kulturell</a:t>
            </a:r>
            <a:r>
              <a:rPr lang="en-US" sz="1700" dirty="0"/>
              <a:t> </a:t>
            </a:r>
            <a:r>
              <a:rPr lang="en-US" sz="1700" dirty="0" err="1"/>
              <a:t>gemenskap</a:t>
            </a:r>
            <a:r>
              <a:rPr lang="en-US" sz="1700" dirty="0"/>
              <a:t> </a:t>
            </a:r>
            <a:r>
              <a:rPr lang="en-US" sz="1700" dirty="0" err="1"/>
              <a:t>eller</a:t>
            </a:r>
            <a:r>
              <a:rPr lang="en-US" sz="1700" dirty="0"/>
              <a:t> </a:t>
            </a:r>
            <a:r>
              <a:rPr lang="en-US" sz="1700" dirty="0" err="1"/>
              <a:t>förståelse</a:t>
            </a:r>
            <a:endParaRPr lang="en-US" sz="1700" dirty="0"/>
          </a:p>
          <a:p>
            <a:pPr marL="285750" indent="-228600">
              <a:lnSpc>
                <a:spcPct val="90000"/>
              </a:lnSpc>
              <a:spcBef>
                <a:spcPts val="600"/>
              </a:spcBef>
              <a:buFont typeface="Arial" panose="020B0604020202020204" pitchFamily="34" charset="0"/>
              <a:buChar char="•"/>
            </a:pPr>
            <a:r>
              <a:rPr lang="en-US" sz="1700" dirty="0" err="1"/>
              <a:t>Jämställdhet</a:t>
            </a:r>
            <a:endParaRPr lang="en-US" sz="1700" dirty="0"/>
          </a:p>
          <a:p>
            <a:pPr marL="285750" indent="-228600">
              <a:lnSpc>
                <a:spcPct val="90000"/>
              </a:lnSpc>
              <a:spcBef>
                <a:spcPts val="600"/>
              </a:spcBef>
              <a:buFont typeface="Arial" panose="020B0604020202020204" pitchFamily="34" charset="0"/>
              <a:buChar char="•"/>
            </a:pPr>
            <a:r>
              <a:rPr lang="en-US" sz="1700" dirty="0" err="1"/>
              <a:t>etc</a:t>
            </a:r>
            <a:endParaRPr lang="en-US" sz="1700" dirty="0"/>
          </a:p>
          <a:p>
            <a:pPr indent="-228600">
              <a:lnSpc>
                <a:spcPct val="90000"/>
              </a:lnSpc>
              <a:buFont typeface="Arial" panose="020B0604020202020204" pitchFamily="34" charset="0"/>
              <a:buChar char="•"/>
            </a:pPr>
            <a:endParaRPr lang="en-US" sz="1700" dirty="0"/>
          </a:p>
        </p:txBody>
      </p:sp>
      <p:pic>
        <p:nvPicPr>
          <p:cNvPr id="11" name="Bildobjekt 10">
            <a:extLst>
              <a:ext uri="{FF2B5EF4-FFF2-40B4-BE49-F238E27FC236}">
                <a16:creationId xmlns:a16="http://schemas.microsoft.com/office/drawing/2014/main" id="{51E1B7BE-A232-F348-81E6-79E951CB14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8066" y="1793153"/>
            <a:ext cx="3308518" cy="4411357"/>
          </a:xfrm>
          <a:prstGeom prst="rect">
            <a:avLst/>
          </a:prstGeom>
        </p:spPr>
      </p:pic>
    </p:spTree>
    <p:extLst>
      <p:ext uri="{BB962C8B-B14F-4D97-AF65-F5344CB8AC3E}">
        <p14:creationId xmlns:p14="http://schemas.microsoft.com/office/powerpoint/2010/main" val="180128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Rak pil 93">
            <a:extLst>
              <a:ext uri="{FF2B5EF4-FFF2-40B4-BE49-F238E27FC236}">
                <a16:creationId xmlns:a16="http://schemas.microsoft.com/office/drawing/2014/main" id="{97D285E6-0213-8647-8D0B-FDECC93B482A}"/>
              </a:ext>
            </a:extLst>
          </p:cNvPr>
          <p:cNvCxnSpPr>
            <a:cxnSpLocks/>
          </p:cNvCxnSpPr>
          <p:nvPr/>
        </p:nvCxnSpPr>
        <p:spPr>
          <a:xfrm flipV="1">
            <a:off x="8147893" y="2045177"/>
            <a:ext cx="0" cy="23912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1" name="Rak pil 90">
            <a:extLst>
              <a:ext uri="{FF2B5EF4-FFF2-40B4-BE49-F238E27FC236}">
                <a16:creationId xmlns:a16="http://schemas.microsoft.com/office/drawing/2014/main" id="{661DB121-EB00-7742-B643-21DF26EC9315}"/>
              </a:ext>
            </a:extLst>
          </p:cNvPr>
          <p:cNvCxnSpPr>
            <a:cxnSpLocks/>
          </p:cNvCxnSpPr>
          <p:nvPr/>
        </p:nvCxnSpPr>
        <p:spPr>
          <a:xfrm flipV="1">
            <a:off x="7127008" y="2045177"/>
            <a:ext cx="0" cy="23912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0" name="Rak pil 89">
            <a:extLst>
              <a:ext uri="{FF2B5EF4-FFF2-40B4-BE49-F238E27FC236}">
                <a16:creationId xmlns:a16="http://schemas.microsoft.com/office/drawing/2014/main" id="{8996835B-A51D-3446-B496-7569FE6FE48D}"/>
              </a:ext>
            </a:extLst>
          </p:cNvPr>
          <p:cNvCxnSpPr/>
          <p:nvPr/>
        </p:nvCxnSpPr>
        <p:spPr>
          <a:xfrm flipV="1">
            <a:off x="4649382" y="2011680"/>
            <a:ext cx="0" cy="2304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5" name="Bildobjekt 24">
            <a:extLst>
              <a:ext uri="{FF2B5EF4-FFF2-40B4-BE49-F238E27FC236}">
                <a16:creationId xmlns:a16="http://schemas.microsoft.com/office/drawing/2014/main" id="{A0C75133-43B1-A84A-88A1-979B17CA5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818328"/>
            <a:ext cx="12192000" cy="804253"/>
          </a:xfrm>
          <a:prstGeom prst="rect">
            <a:avLst/>
          </a:prstGeom>
        </p:spPr>
      </p:pic>
      <p:grpSp>
        <p:nvGrpSpPr>
          <p:cNvPr id="64" name="Grupp 63">
            <a:extLst>
              <a:ext uri="{FF2B5EF4-FFF2-40B4-BE49-F238E27FC236}">
                <a16:creationId xmlns:a16="http://schemas.microsoft.com/office/drawing/2014/main" id="{AF91C5FE-4A23-F644-9316-4635FB67B004}"/>
              </a:ext>
            </a:extLst>
          </p:cNvPr>
          <p:cNvGrpSpPr/>
          <p:nvPr/>
        </p:nvGrpSpPr>
        <p:grpSpPr>
          <a:xfrm>
            <a:off x="1079144" y="3990981"/>
            <a:ext cx="4238547" cy="1453382"/>
            <a:chOff x="1368612" y="1159673"/>
            <a:chExt cx="4238547" cy="1453382"/>
          </a:xfrm>
        </p:grpSpPr>
        <p:grpSp>
          <p:nvGrpSpPr>
            <p:cNvPr id="22" name="Grupp 21">
              <a:extLst>
                <a:ext uri="{FF2B5EF4-FFF2-40B4-BE49-F238E27FC236}">
                  <a16:creationId xmlns:a16="http://schemas.microsoft.com/office/drawing/2014/main" id="{9C2E0C45-5514-064B-A88B-96D9C59BEC1E}"/>
                </a:ext>
              </a:extLst>
            </p:cNvPr>
            <p:cNvGrpSpPr/>
            <p:nvPr/>
          </p:nvGrpSpPr>
          <p:grpSpPr>
            <a:xfrm>
              <a:off x="1368612" y="1159673"/>
              <a:ext cx="1368000" cy="1446658"/>
              <a:chOff x="3937000" y="1282700"/>
              <a:chExt cx="1787018" cy="1942223"/>
            </a:xfrm>
          </p:grpSpPr>
          <p:pic>
            <p:nvPicPr>
              <p:cNvPr id="17" name="Bildobjekt 16">
                <a:extLst>
                  <a:ext uri="{FF2B5EF4-FFF2-40B4-BE49-F238E27FC236}">
                    <a16:creationId xmlns:a16="http://schemas.microsoft.com/office/drawing/2014/main" id="{66244D9B-2450-6642-9F94-F688F003DB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000" y="1282700"/>
                <a:ext cx="1787018" cy="1776506"/>
              </a:xfrm>
              <a:prstGeom prst="rect">
                <a:avLst/>
              </a:prstGeom>
            </p:spPr>
          </p:pic>
          <p:sp>
            <p:nvSpPr>
              <p:cNvPr id="18" name="textruta 17">
                <a:extLst>
                  <a:ext uri="{FF2B5EF4-FFF2-40B4-BE49-F238E27FC236}">
                    <a16:creationId xmlns:a16="http://schemas.microsoft.com/office/drawing/2014/main" id="{8D1BD4BA-80BA-8C4C-BFDF-658A49A7EE26}"/>
                  </a:ext>
                </a:extLst>
              </p:cNvPr>
              <p:cNvSpPr txBox="1"/>
              <p:nvPr/>
            </p:nvSpPr>
            <p:spPr>
              <a:xfrm rot="18914123">
                <a:off x="4158113" y="1753962"/>
                <a:ext cx="692807" cy="417670"/>
              </a:xfrm>
              <a:prstGeom prst="rect">
                <a:avLst/>
              </a:prstGeom>
              <a:noFill/>
            </p:spPr>
            <p:txBody>
              <a:bodyPr wrap="none" rtlCol="0">
                <a:spAutoFit/>
              </a:bodyPr>
              <a:lstStyle/>
              <a:p>
                <a:r>
                  <a:rPr lang="sv-SE" sz="1000" dirty="0">
                    <a:solidFill>
                      <a:schemeClr val="bg1"/>
                    </a:solidFill>
                  </a:rPr>
                  <a:t>Plan</a:t>
                </a:r>
                <a:endParaRPr lang="sv-SE" sz="1100" dirty="0">
                  <a:solidFill>
                    <a:schemeClr val="bg1"/>
                  </a:solidFill>
                </a:endParaRPr>
              </a:p>
            </p:txBody>
          </p:sp>
          <p:sp>
            <p:nvSpPr>
              <p:cNvPr id="19" name="textruta 18">
                <a:extLst>
                  <a:ext uri="{FF2B5EF4-FFF2-40B4-BE49-F238E27FC236}">
                    <a16:creationId xmlns:a16="http://schemas.microsoft.com/office/drawing/2014/main" id="{1936845C-05F9-0D48-9757-60951121DA92}"/>
                  </a:ext>
                </a:extLst>
              </p:cNvPr>
              <p:cNvSpPr txBox="1"/>
              <p:nvPr/>
            </p:nvSpPr>
            <p:spPr>
              <a:xfrm rot="18914123">
                <a:off x="4948881" y="2520252"/>
                <a:ext cx="605281" cy="417670"/>
              </a:xfrm>
              <a:prstGeom prst="rect">
                <a:avLst/>
              </a:prstGeom>
              <a:noFill/>
            </p:spPr>
            <p:txBody>
              <a:bodyPr wrap="none" rtlCol="0">
                <a:spAutoFit/>
              </a:bodyPr>
              <a:lstStyle/>
              <a:p>
                <a:r>
                  <a:rPr lang="sv-SE" sz="1050" dirty="0" err="1">
                    <a:solidFill>
                      <a:schemeClr val="bg1"/>
                    </a:solidFill>
                  </a:rPr>
                  <a:t>Act</a:t>
                </a:r>
                <a:endParaRPr lang="sv-SE" sz="1050" dirty="0">
                  <a:solidFill>
                    <a:schemeClr val="bg1"/>
                  </a:solidFill>
                </a:endParaRPr>
              </a:p>
            </p:txBody>
          </p:sp>
          <p:sp>
            <p:nvSpPr>
              <p:cNvPr id="20" name="textruta 19">
                <a:extLst>
                  <a:ext uri="{FF2B5EF4-FFF2-40B4-BE49-F238E27FC236}">
                    <a16:creationId xmlns:a16="http://schemas.microsoft.com/office/drawing/2014/main" id="{559F515F-4DBC-004F-A056-2AAD1414D702}"/>
                  </a:ext>
                </a:extLst>
              </p:cNvPr>
              <p:cNvSpPr txBox="1"/>
              <p:nvPr/>
            </p:nvSpPr>
            <p:spPr>
              <a:xfrm rot="3160205">
                <a:off x="4958055" y="1861023"/>
                <a:ext cx="556892" cy="420141"/>
              </a:xfrm>
              <a:prstGeom prst="rect">
                <a:avLst/>
              </a:prstGeom>
              <a:noFill/>
            </p:spPr>
            <p:txBody>
              <a:bodyPr wrap="none" rtlCol="0">
                <a:spAutoFit/>
              </a:bodyPr>
              <a:lstStyle/>
              <a:p>
                <a:r>
                  <a:rPr lang="sv-SE" sz="1000" dirty="0">
                    <a:solidFill>
                      <a:schemeClr val="bg1"/>
                    </a:solidFill>
                  </a:rPr>
                  <a:t>Do</a:t>
                </a:r>
              </a:p>
            </p:txBody>
          </p:sp>
          <p:sp>
            <p:nvSpPr>
              <p:cNvPr id="21" name="textruta 20">
                <a:extLst>
                  <a:ext uri="{FF2B5EF4-FFF2-40B4-BE49-F238E27FC236}">
                    <a16:creationId xmlns:a16="http://schemas.microsoft.com/office/drawing/2014/main" id="{54113CDF-FD32-B941-A9C6-7813BE494C6A}"/>
                  </a:ext>
                </a:extLst>
              </p:cNvPr>
              <p:cNvSpPr txBox="1"/>
              <p:nvPr/>
            </p:nvSpPr>
            <p:spPr>
              <a:xfrm rot="3160205">
                <a:off x="4012733" y="2592700"/>
                <a:ext cx="844305" cy="420141"/>
              </a:xfrm>
              <a:prstGeom prst="rect">
                <a:avLst/>
              </a:prstGeom>
              <a:noFill/>
            </p:spPr>
            <p:txBody>
              <a:bodyPr wrap="none" rtlCol="0">
                <a:spAutoFit/>
              </a:bodyPr>
              <a:lstStyle/>
              <a:p>
                <a:r>
                  <a:rPr lang="sv-SE" sz="1000" dirty="0">
                    <a:solidFill>
                      <a:schemeClr val="bg1"/>
                    </a:solidFill>
                  </a:rPr>
                  <a:t>Check</a:t>
                </a:r>
              </a:p>
            </p:txBody>
          </p:sp>
        </p:grpSp>
        <p:grpSp>
          <p:nvGrpSpPr>
            <p:cNvPr id="27" name="Grupp 26">
              <a:extLst>
                <a:ext uri="{FF2B5EF4-FFF2-40B4-BE49-F238E27FC236}">
                  <a16:creationId xmlns:a16="http://schemas.microsoft.com/office/drawing/2014/main" id="{7DA25C59-939D-E540-BFE6-1EF309EB556D}"/>
                </a:ext>
              </a:extLst>
            </p:cNvPr>
            <p:cNvGrpSpPr/>
            <p:nvPr/>
          </p:nvGrpSpPr>
          <p:grpSpPr>
            <a:xfrm>
              <a:off x="2810648" y="1159673"/>
              <a:ext cx="1368000" cy="1446658"/>
              <a:chOff x="3937000" y="1282700"/>
              <a:chExt cx="1787018" cy="1942223"/>
            </a:xfrm>
          </p:grpSpPr>
          <p:pic>
            <p:nvPicPr>
              <p:cNvPr id="28" name="Bildobjekt 27">
                <a:extLst>
                  <a:ext uri="{FF2B5EF4-FFF2-40B4-BE49-F238E27FC236}">
                    <a16:creationId xmlns:a16="http://schemas.microsoft.com/office/drawing/2014/main" id="{ED1AA870-0591-1640-AE3F-484EAFB1EA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000" y="1282700"/>
                <a:ext cx="1787018" cy="1776506"/>
              </a:xfrm>
              <a:prstGeom prst="rect">
                <a:avLst/>
              </a:prstGeom>
            </p:spPr>
          </p:pic>
          <p:sp>
            <p:nvSpPr>
              <p:cNvPr id="29" name="textruta 28">
                <a:extLst>
                  <a:ext uri="{FF2B5EF4-FFF2-40B4-BE49-F238E27FC236}">
                    <a16:creationId xmlns:a16="http://schemas.microsoft.com/office/drawing/2014/main" id="{93D079DD-46DA-CB43-BD35-D023687FECEC}"/>
                  </a:ext>
                </a:extLst>
              </p:cNvPr>
              <p:cNvSpPr txBox="1"/>
              <p:nvPr/>
            </p:nvSpPr>
            <p:spPr>
              <a:xfrm rot="18914123">
                <a:off x="4158113" y="1753962"/>
                <a:ext cx="692807" cy="417670"/>
              </a:xfrm>
              <a:prstGeom prst="rect">
                <a:avLst/>
              </a:prstGeom>
              <a:noFill/>
            </p:spPr>
            <p:txBody>
              <a:bodyPr wrap="none" rtlCol="0">
                <a:spAutoFit/>
              </a:bodyPr>
              <a:lstStyle/>
              <a:p>
                <a:r>
                  <a:rPr lang="sv-SE" sz="1000" dirty="0">
                    <a:solidFill>
                      <a:schemeClr val="bg1"/>
                    </a:solidFill>
                  </a:rPr>
                  <a:t>Plan</a:t>
                </a:r>
                <a:endParaRPr lang="sv-SE" sz="1100" dirty="0">
                  <a:solidFill>
                    <a:schemeClr val="bg1"/>
                  </a:solidFill>
                </a:endParaRPr>
              </a:p>
            </p:txBody>
          </p:sp>
          <p:sp>
            <p:nvSpPr>
              <p:cNvPr id="30" name="textruta 29">
                <a:extLst>
                  <a:ext uri="{FF2B5EF4-FFF2-40B4-BE49-F238E27FC236}">
                    <a16:creationId xmlns:a16="http://schemas.microsoft.com/office/drawing/2014/main" id="{452BAC8D-1C7C-5449-B25D-22BDC6203D43}"/>
                  </a:ext>
                </a:extLst>
              </p:cNvPr>
              <p:cNvSpPr txBox="1"/>
              <p:nvPr/>
            </p:nvSpPr>
            <p:spPr>
              <a:xfrm rot="18914123">
                <a:off x="4948881" y="2520252"/>
                <a:ext cx="605281" cy="417670"/>
              </a:xfrm>
              <a:prstGeom prst="rect">
                <a:avLst/>
              </a:prstGeom>
              <a:noFill/>
            </p:spPr>
            <p:txBody>
              <a:bodyPr wrap="none" rtlCol="0">
                <a:spAutoFit/>
              </a:bodyPr>
              <a:lstStyle/>
              <a:p>
                <a:r>
                  <a:rPr lang="sv-SE" sz="1050" dirty="0" err="1">
                    <a:solidFill>
                      <a:schemeClr val="bg1"/>
                    </a:solidFill>
                  </a:rPr>
                  <a:t>Act</a:t>
                </a:r>
                <a:endParaRPr lang="sv-SE" sz="1050" dirty="0">
                  <a:solidFill>
                    <a:schemeClr val="bg1"/>
                  </a:solidFill>
                </a:endParaRPr>
              </a:p>
            </p:txBody>
          </p:sp>
          <p:sp>
            <p:nvSpPr>
              <p:cNvPr id="31" name="textruta 30">
                <a:extLst>
                  <a:ext uri="{FF2B5EF4-FFF2-40B4-BE49-F238E27FC236}">
                    <a16:creationId xmlns:a16="http://schemas.microsoft.com/office/drawing/2014/main" id="{90AF3509-4C0C-F74D-84F8-F38E7D07347F}"/>
                  </a:ext>
                </a:extLst>
              </p:cNvPr>
              <p:cNvSpPr txBox="1"/>
              <p:nvPr/>
            </p:nvSpPr>
            <p:spPr>
              <a:xfrm rot="3160205">
                <a:off x="4958055" y="1861023"/>
                <a:ext cx="556892" cy="420141"/>
              </a:xfrm>
              <a:prstGeom prst="rect">
                <a:avLst/>
              </a:prstGeom>
              <a:noFill/>
            </p:spPr>
            <p:txBody>
              <a:bodyPr wrap="none" rtlCol="0">
                <a:spAutoFit/>
              </a:bodyPr>
              <a:lstStyle/>
              <a:p>
                <a:r>
                  <a:rPr lang="sv-SE" sz="1000" dirty="0">
                    <a:solidFill>
                      <a:schemeClr val="bg1"/>
                    </a:solidFill>
                  </a:rPr>
                  <a:t>Do</a:t>
                </a:r>
              </a:p>
            </p:txBody>
          </p:sp>
          <p:sp>
            <p:nvSpPr>
              <p:cNvPr id="32" name="textruta 31">
                <a:extLst>
                  <a:ext uri="{FF2B5EF4-FFF2-40B4-BE49-F238E27FC236}">
                    <a16:creationId xmlns:a16="http://schemas.microsoft.com/office/drawing/2014/main" id="{D4EABC57-54CB-D343-BD60-F043D65BB4D0}"/>
                  </a:ext>
                </a:extLst>
              </p:cNvPr>
              <p:cNvSpPr txBox="1"/>
              <p:nvPr/>
            </p:nvSpPr>
            <p:spPr>
              <a:xfrm rot="3160205">
                <a:off x="4012733" y="2592700"/>
                <a:ext cx="844305" cy="420141"/>
              </a:xfrm>
              <a:prstGeom prst="rect">
                <a:avLst/>
              </a:prstGeom>
              <a:noFill/>
            </p:spPr>
            <p:txBody>
              <a:bodyPr wrap="none" rtlCol="0">
                <a:spAutoFit/>
              </a:bodyPr>
              <a:lstStyle/>
              <a:p>
                <a:r>
                  <a:rPr lang="sv-SE" sz="1000" dirty="0">
                    <a:solidFill>
                      <a:schemeClr val="bg1"/>
                    </a:solidFill>
                  </a:rPr>
                  <a:t>Check</a:t>
                </a:r>
              </a:p>
            </p:txBody>
          </p:sp>
        </p:grpSp>
        <p:grpSp>
          <p:nvGrpSpPr>
            <p:cNvPr id="36" name="Grupp 35">
              <a:extLst>
                <a:ext uri="{FF2B5EF4-FFF2-40B4-BE49-F238E27FC236}">
                  <a16:creationId xmlns:a16="http://schemas.microsoft.com/office/drawing/2014/main" id="{7F44FA39-C47F-2C4A-8EA8-4ACF396FB772}"/>
                </a:ext>
              </a:extLst>
            </p:cNvPr>
            <p:cNvGrpSpPr/>
            <p:nvPr/>
          </p:nvGrpSpPr>
          <p:grpSpPr>
            <a:xfrm>
              <a:off x="4239159" y="1166397"/>
              <a:ext cx="1368000" cy="1446658"/>
              <a:chOff x="3937000" y="1282700"/>
              <a:chExt cx="1787018" cy="1942223"/>
            </a:xfrm>
          </p:grpSpPr>
          <p:pic>
            <p:nvPicPr>
              <p:cNvPr id="37" name="Bildobjekt 36">
                <a:extLst>
                  <a:ext uri="{FF2B5EF4-FFF2-40B4-BE49-F238E27FC236}">
                    <a16:creationId xmlns:a16="http://schemas.microsoft.com/office/drawing/2014/main" id="{93B3D72D-CCA8-2443-B781-E5065A53DF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000" y="1282700"/>
                <a:ext cx="1787018" cy="1776506"/>
              </a:xfrm>
              <a:prstGeom prst="rect">
                <a:avLst/>
              </a:prstGeom>
            </p:spPr>
          </p:pic>
          <p:sp>
            <p:nvSpPr>
              <p:cNvPr id="38" name="textruta 37">
                <a:extLst>
                  <a:ext uri="{FF2B5EF4-FFF2-40B4-BE49-F238E27FC236}">
                    <a16:creationId xmlns:a16="http://schemas.microsoft.com/office/drawing/2014/main" id="{E43F3D66-2C51-4245-8BEA-009CB73101F9}"/>
                  </a:ext>
                </a:extLst>
              </p:cNvPr>
              <p:cNvSpPr txBox="1"/>
              <p:nvPr/>
            </p:nvSpPr>
            <p:spPr>
              <a:xfrm rot="18914123">
                <a:off x="4158113" y="1753962"/>
                <a:ext cx="692807" cy="417670"/>
              </a:xfrm>
              <a:prstGeom prst="rect">
                <a:avLst/>
              </a:prstGeom>
              <a:noFill/>
            </p:spPr>
            <p:txBody>
              <a:bodyPr wrap="none" rtlCol="0">
                <a:spAutoFit/>
              </a:bodyPr>
              <a:lstStyle/>
              <a:p>
                <a:r>
                  <a:rPr lang="sv-SE" sz="1000" dirty="0">
                    <a:solidFill>
                      <a:schemeClr val="bg1"/>
                    </a:solidFill>
                  </a:rPr>
                  <a:t>Plan</a:t>
                </a:r>
                <a:endParaRPr lang="sv-SE" sz="1100" dirty="0">
                  <a:solidFill>
                    <a:schemeClr val="bg1"/>
                  </a:solidFill>
                </a:endParaRPr>
              </a:p>
            </p:txBody>
          </p:sp>
          <p:sp>
            <p:nvSpPr>
              <p:cNvPr id="39" name="textruta 38">
                <a:extLst>
                  <a:ext uri="{FF2B5EF4-FFF2-40B4-BE49-F238E27FC236}">
                    <a16:creationId xmlns:a16="http://schemas.microsoft.com/office/drawing/2014/main" id="{9D90ED26-DE69-6F4F-A537-2655BE5424E5}"/>
                  </a:ext>
                </a:extLst>
              </p:cNvPr>
              <p:cNvSpPr txBox="1"/>
              <p:nvPr/>
            </p:nvSpPr>
            <p:spPr>
              <a:xfrm rot="18914123">
                <a:off x="4948881" y="2520252"/>
                <a:ext cx="605281" cy="417670"/>
              </a:xfrm>
              <a:prstGeom prst="rect">
                <a:avLst/>
              </a:prstGeom>
              <a:noFill/>
            </p:spPr>
            <p:txBody>
              <a:bodyPr wrap="none" rtlCol="0">
                <a:spAutoFit/>
              </a:bodyPr>
              <a:lstStyle/>
              <a:p>
                <a:r>
                  <a:rPr lang="sv-SE" sz="1050" dirty="0" err="1">
                    <a:solidFill>
                      <a:schemeClr val="bg1"/>
                    </a:solidFill>
                  </a:rPr>
                  <a:t>Act</a:t>
                </a:r>
                <a:endParaRPr lang="sv-SE" sz="1050" dirty="0">
                  <a:solidFill>
                    <a:schemeClr val="bg1"/>
                  </a:solidFill>
                </a:endParaRPr>
              </a:p>
            </p:txBody>
          </p:sp>
          <p:sp>
            <p:nvSpPr>
              <p:cNvPr id="40" name="textruta 39">
                <a:extLst>
                  <a:ext uri="{FF2B5EF4-FFF2-40B4-BE49-F238E27FC236}">
                    <a16:creationId xmlns:a16="http://schemas.microsoft.com/office/drawing/2014/main" id="{04F25DCF-05E9-024D-B189-CCBF3560975E}"/>
                  </a:ext>
                </a:extLst>
              </p:cNvPr>
              <p:cNvSpPr txBox="1"/>
              <p:nvPr/>
            </p:nvSpPr>
            <p:spPr>
              <a:xfrm rot="3160205">
                <a:off x="4958055" y="1861023"/>
                <a:ext cx="556892" cy="420141"/>
              </a:xfrm>
              <a:prstGeom prst="rect">
                <a:avLst/>
              </a:prstGeom>
              <a:noFill/>
            </p:spPr>
            <p:txBody>
              <a:bodyPr wrap="none" rtlCol="0">
                <a:spAutoFit/>
              </a:bodyPr>
              <a:lstStyle/>
              <a:p>
                <a:r>
                  <a:rPr lang="sv-SE" sz="1000" dirty="0">
                    <a:solidFill>
                      <a:schemeClr val="bg1"/>
                    </a:solidFill>
                  </a:rPr>
                  <a:t>Do</a:t>
                </a:r>
              </a:p>
            </p:txBody>
          </p:sp>
          <p:sp>
            <p:nvSpPr>
              <p:cNvPr id="41" name="textruta 40">
                <a:extLst>
                  <a:ext uri="{FF2B5EF4-FFF2-40B4-BE49-F238E27FC236}">
                    <a16:creationId xmlns:a16="http://schemas.microsoft.com/office/drawing/2014/main" id="{805BAD33-FA56-A440-A093-39E993FFA440}"/>
                  </a:ext>
                </a:extLst>
              </p:cNvPr>
              <p:cNvSpPr txBox="1"/>
              <p:nvPr/>
            </p:nvSpPr>
            <p:spPr>
              <a:xfrm rot="3160205">
                <a:off x="4012733" y="2592700"/>
                <a:ext cx="844305" cy="420141"/>
              </a:xfrm>
              <a:prstGeom prst="rect">
                <a:avLst/>
              </a:prstGeom>
              <a:noFill/>
            </p:spPr>
            <p:txBody>
              <a:bodyPr wrap="none" rtlCol="0">
                <a:spAutoFit/>
              </a:bodyPr>
              <a:lstStyle/>
              <a:p>
                <a:r>
                  <a:rPr lang="sv-SE" sz="1000" dirty="0">
                    <a:solidFill>
                      <a:schemeClr val="bg1"/>
                    </a:solidFill>
                  </a:rPr>
                  <a:t>Check</a:t>
                </a:r>
              </a:p>
            </p:txBody>
          </p:sp>
        </p:grpSp>
        <p:sp>
          <p:nvSpPr>
            <p:cNvPr id="26" name="textruta 25">
              <a:extLst>
                <a:ext uri="{FF2B5EF4-FFF2-40B4-BE49-F238E27FC236}">
                  <a16:creationId xmlns:a16="http://schemas.microsoft.com/office/drawing/2014/main" id="{E5A01A1C-AF17-6D40-B275-3D4D64F0E80C}"/>
                </a:ext>
              </a:extLst>
            </p:cNvPr>
            <p:cNvSpPr txBox="1"/>
            <p:nvPr/>
          </p:nvSpPr>
          <p:spPr>
            <a:xfrm>
              <a:off x="1781027" y="1720036"/>
              <a:ext cx="550151" cy="523220"/>
            </a:xfrm>
            <a:prstGeom prst="rect">
              <a:avLst/>
            </a:prstGeom>
            <a:noFill/>
          </p:spPr>
          <p:txBody>
            <a:bodyPr wrap="none" rtlCol="0">
              <a:spAutoFit/>
            </a:bodyPr>
            <a:lstStyle/>
            <a:p>
              <a:r>
                <a:rPr lang="sv-SE" sz="1400" b="1" dirty="0"/>
                <a:t>2019</a:t>
              </a:r>
            </a:p>
            <a:p>
              <a:r>
                <a:rPr lang="sv-SE" sz="1400" b="1" dirty="0"/>
                <a:t>2023</a:t>
              </a:r>
            </a:p>
          </p:txBody>
        </p:sp>
        <p:sp>
          <p:nvSpPr>
            <p:cNvPr id="33" name="textruta 32">
              <a:extLst>
                <a:ext uri="{FF2B5EF4-FFF2-40B4-BE49-F238E27FC236}">
                  <a16:creationId xmlns:a16="http://schemas.microsoft.com/office/drawing/2014/main" id="{6F684325-9CA6-B944-9528-48B01E7AB212}"/>
                </a:ext>
              </a:extLst>
            </p:cNvPr>
            <p:cNvSpPr txBox="1"/>
            <p:nvPr/>
          </p:nvSpPr>
          <p:spPr>
            <a:xfrm>
              <a:off x="3223063" y="1720036"/>
              <a:ext cx="550151" cy="523220"/>
            </a:xfrm>
            <a:prstGeom prst="rect">
              <a:avLst/>
            </a:prstGeom>
            <a:noFill/>
          </p:spPr>
          <p:txBody>
            <a:bodyPr wrap="none" rtlCol="0">
              <a:spAutoFit/>
            </a:bodyPr>
            <a:lstStyle/>
            <a:p>
              <a:r>
                <a:rPr lang="sv-SE" sz="1400" b="1" dirty="0"/>
                <a:t>2023</a:t>
              </a:r>
            </a:p>
            <a:p>
              <a:r>
                <a:rPr lang="sv-SE" sz="1400" b="1" dirty="0"/>
                <a:t>2026</a:t>
              </a:r>
            </a:p>
          </p:txBody>
        </p:sp>
        <p:sp>
          <p:nvSpPr>
            <p:cNvPr id="56" name="textruta 55">
              <a:extLst>
                <a:ext uri="{FF2B5EF4-FFF2-40B4-BE49-F238E27FC236}">
                  <a16:creationId xmlns:a16="http://schemas.microsoft.com/office/drawing/2014/main" id="{A2E9A0AD-D7C2-294C-B075-295A7397B2DB}"/>
                </a:ext>
              </a:extLst>
            </p:cNvPr>
            <p:cNvSpPr txBox="1"/>
            <p:nvPr/>
          </p:nvSpPr>
          <p:spPr>
            <a:xfrm>
              <a:off x="4659234" y="1720036"/>
              <a:ext cx="550151" cy="523220"/>
            </a:xfrm>
            <a:prstGeom prst="rect">
              <a:avLst/>
            </a:prstGeom>
            <a:noFill/>
          </p:spPr>
          <p:txBody>
            <a:bodyPr wrap="none" rtlCol="0">
              <a:spAutoFit/>
            </a:bodyPr>
            <a:lstStyle/>
            <a:p>
              <a:r>
                <a:rPr lang="sv-SE" sz="1400" b="1" dirty="0"/>
                <a:t>2026</a:t>
              </a:r>
            </a:p>
            <a:p>
              <a:r>
                <a:rPr lang="sv-SE" sz="1400" b="1" dirty="0"/>
                <a:t>2030</a:t>
              </a:r>
            </a:p>
          </p:txBody>
        </p:sp>
        <p:cxnSp>
          <p:nvCxnSpPr>
            <p:cNvPr id="59" name="Rak 58">
              <a:extLst>
                <a:ext uri="{FF2B5EF4-FFF2-40B4-BE49-F238E27FC236}">
                  <a16:creationId xmlns:a16="http://schemas.microsoft.com/office/drawing/2014/main" id="{DB3983BF-1291-374A-A1A3-C5257AD2ADE1}"/>
                </a:ext>
              </a:extLst>
            </p:cNvPr>
            <p:cNvCxnSpPr>
              <a:cxnSpLocks/>
            </p:cNvCxnSpPr>
            <p:nvPr/>
          </p:nvCxnSpPr>
          <p:spPr>
            <a:xfrm>
              <a:off x="2572337" y="1978783"/>
              <a:ext cx="3883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Rak 62">
              <a:extLst>
                <a:ext uri="{FF2B5EF4-FFF2-40B4-BE49-F238E27FC236}">
                  <a16:creationId xmlns:a16="http://schemas.microsoft.com/office/drawing/2014/main" id="{A5D877F8-0B66-DB4F-9F58-85DEFBAA3611}"/>
                </a:ext>
              </a:extLst>
            </p:cNvPr>
            <p:cNvCxnSpPr>
              <a:cxnSpLocks/>
            </p:cNvCxnSpPr>
            <p:nvPr/>
          </p:nvCxnSpPr>
          <p:spPr>
            <a:xfrm>
              <a:off x="3998550" y="1950894"/>
              <a:ext cx="388388"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5" name="Grupp 64">
            <a:extLst>
              <a:ext uri="{FF2B5EF4-FFF2-40B4-BE49-F238E27FC236}">
                <a16:creationId xmlns:a16="http://schemas.microsoft.com/office/drawing/2014/main" id="{77DA95E4-950D-5248-A8EA-221379826EB2}"/>
              </a:ext>
            </a:extLst>
          </p:cNvPr>
          <p:cNvGrpSpPr/>
          <p:nvPr/>
        </p:nvGrpSpPr>
        <p:grpSpPr>
          <a:xfrm>
            <a:off x="5589987" y="4200369"/>
            <a:ext cx="3026687" cy="1040417"/>
            <a:chOff x="1368612" y="1159673"/>
            <a:chExt cx="4238547" cy="1393011"/>
          </a:xfrm>
        </p:grpSpPr>
        <p:grpSp>
          <p:nvGrpSpPr>
            <p:cNvPr id="66" name="Grupp 65">
              <a:extLst>
                <a:ext uri="{FF2B5EF4-FFF2-40B4-BE49-F238E27FC236}">
                  <a16:creationId xmlns:a16="http://schemas.microsoft.com/office/drawing/2014/main" id="{D00AA4BE-8CA4-7D4C-88D0-E0091D452131}"/>
                </a:ext>
              </a:extLst>
            </p:cNvPr>
            <p:cNvGrpSpPr/>
            <p:nvPr/>
          </p:nvGrpSpPr>
          <p:grpSpPr>
            <a:xfrm>
              <a:off x="1368612" y="1159673"/>
              <a:ext cx="1368000" cy="1386287"/>
              <a:chOff x="3937000" y="1282700"/>
              <a:chExt cx="1787018" cy="1861170"/>
            </a:xfrm>
          </p:grpSpPr>
          <p:pic>
            <p:nvPicPr>
              <p:cNvPr id="84" name="Bildobjekt 83">
                <a:extLst>
                  <a:ext uri="{FF2B5EF4-FFF2-40B4-BE49-F238E27FC236}">
                    <a16:creationId xmlns:a16="http://schemas.microsoft.com/office/drawing/2014/main" id="{8F3CA449-AB88-614D-A9F9-374118A54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000" y="1282700"/>
                <a:ext cx="1787018" cy="1776506"/>
              </a:xfrm>
              <a:prstGeom prst="rect">
                <a:avLst/>
              </a:prstGeom>
            </p:spPr>
          </p:pic>
          <p:sp>
            <p:nvSpPr>
              <p:cNvPr id="85" name="textruta 84">
                <a:extLst>
                  <a:ext uri="{FF2B5EF4-FFF2-40B4-BE49-F238E27FC236}">
                    <a16:creationId xmlns:a16="http://schemas.microsoft.com/office/drawing/2014/main" id="{9A254156-5ECA-4A40-BB36-C101F9D75F56}"/>
                  </a:ext>
                </a:extLst>
              </p:cNvPr>
              <p:cNvSpPr txBox="1"/>
              <p:nvPr/>
            </p:nvSpPr>
            <p:spPr>
              <a:xfrm rot="18914123">
                <a:off x="4150988" y="1731944"/>
                <a:ext cx="669180" cy="387270"/>
              </a:xfrm>
              <a:prstGeom prst="rect">
                <a:avLst/>
              </a:prstGeom>
              <a:noFill/>
            </p:spPr>
            <p:txBody>
              <a:bodyPr wrap="none" rtlCol="0">
                <a:spAutoFit/>
              </a:bodyPr>
              <a:lstStyle/>
              <a:p>
                <a:r>
                  <a:rPr lang="sv-SE" sz="800" dirty="0">
                    <a:solidFill>
                      <a:schemeClr val="bg1"/>
                    </a:solidFill>
                  </a:rPr>
                  <a:t>Plan</a:t>
                </a:r>
              </a:p>
            </p:txBody>
          </p:sp>
          <p:sp>
            <p:nvSpPr>
              <p:cNvPr id="86" name="textruta 85">
                <a:extLst>
                  <a:ext uri="{FF2B5EF4-FFF2-40B4-BE49-F238E27FC236}">
                    <a16:creationId xmlns:a16="http://schemas.microsoft.com/office/drawing/2014/main" id="{5C63B5D2-1736-794C-8F33-756DCBBBC0FD}"/>
                  </a:ext>
                </a:extLst>
              </p:cNvPr>
              <p:cNvSpPr txBox="1"/>
              <p:nvPr/>
            </p:nvSpPr>
            <p:spPr>
              <a:xfrm rot="18914123">
                <a:off x="4920108" y="2535451"/>
                <a:ext cx="587072" cy="387270"/>
              </a:xfrm>
              <a:prstGeom prst="rect">
                <a:avLst/>
              </a:prstGeom>
              <a:noFill/>
            </p:spPr>
            <p:txBody>
              <a:bodyPr wrap="none" rtlCol="0">
                <a:spAutoFit/>
              </a:bodyPr>
              <a:lstStyle/>
              <a:p>
                <a:r>
                  <a:rPr lang="sv-SE" sz="800" dirty="0" err="1">
                    <a:solidFill>
                      <a:schemeClr val="bg1"/>
                    </a:solidFill>
                  </a:rPr>
                  <a:t>Act</a:t>
                </a:r>
                <a:endParaRPr lang="sv-SE" sz="800" dirty="0">
                  <a:solidFill>
                    <a:schemeClr val="bg1"/>
                  </a:solidFill>
                </a:endParaRPr>
              </a:p>
            </p:txBody>
          </p:sp>
          <p:sp>
            <p:nvSpPr>
              <p:cNvPr id="87" name="textruta 86">
                <a:extLst>
                  <a:ext uri="{FF2B5EF4-FFF2-40B4-BE49-F238E27FC236}">
                    <a16:creationId xmlns:a16="http://schemas.microsoft.com/office/drawing/2014/main" id="{BCAAD7A3-5B63-D547-A2CC-FF189A6E6079}"/>
                  </a:ext>
                </a:extLst>
              </p:cNvPr>
              <p:cNvSpPr txBox="1"/>
              <p:nvPr/>
            </p:nvSpPr>
            <p:spPr>
              <a:xfrm rot="3160205">
                <a:off x="5009542" y="1843018"/>
                <a:ext cx="542294" cy="394118"/>
              </a:xfrm>
              <a:prstGeom prst="rect">
                <a:avLst/>
              </a:prstGeom>
              <a:noFill/>
            </p:spPr>
            <p:txBody>
              <a:bodyPr wrap="none" rtlCol="0">
                <a:spAutoFit/>
              </a:bodyPr>
              <a:lstStyle/>
              <a:p>
                <a:r>
                  <a:rPr lang="sv-SE" sz="800" dirty="0">
                    <a:solidFill>
                      <a:schemeClr val="bg1"/>
                    </a:solidFill>
                  </a:rPr>
                  <a:t>Do</a:t>
                </a:r>
              </a:p>
            </p:txBody>
          </p:sp>
          <p:sp>
            <p:nvSpPr>
              <p:cNvPr id="88" name="textruta 87">
                <a:extLst>
                  <a:ext uri="{FF2B5EF4-FFF2-40B4-BE49-F238E27FC236}">
                    <a16:creationId xmlns:a16="http://schemas.microsoft.com/office/drawing/2014/main" id="{BFB7F490-7542-B14F-AB4B-397EF02B4EAA}"/>
                  </a:ext>
                </a:extLst>
              </p:cNvPr>
              <p:cNvSpPr txBox="1"/>
              <p:nvPr/>
            </p:nvSpPr>
            <p:spPr>
              <a:xfrm rot="3160205">
                <a:off x="4082034" y="2556084"/>
                <a:ext cx="781454" cy="394118"/>
              </a:xfrm>
              <a:prstGeom prst="rect">
                <a:avLst/>
              </a:prstGeom>
              <a:noFill/>
            </p:spPr>
            <p:txBody>
              <a:bodyPr wrap="none" rtlCol="0">
                <a:spAutoFit/>
              </a:bodyPr>
              <a:lstStyle/>
              <a:p>
                <a:r>
                  <a:rPr lang="sv-SE" sz="800" dirty="0">
                    <a:solidFill>
                      <a:schemeClr val="bg1"/>
                    </a:solidFill>
                  </a:rPr>
                  <a:t>Check</a:t>
                </a:r>
              </a:p>
            </p:txBody>
          </p:sp>
        </p:grpSp>
        <p:grpSp>
          <p:nvGrpSpPr>
            <p:cNvPr id="67" name="Grupp 66">
              <a:extLst>
                <a:ext uri="{FF2B5EF4-FFF2-40B4-BE49-F238E27FC236}">
                  <a16:creationId xmlns:a16="http://schemas.microsoft.com/office/drawing/2014/main" id="{37114333-DBB4-5A43-AE96-3740BC332197}"/>
                </a:ext>
              </a:extLst>
            </p:cNvPr>
            <p:cNvGrpSpPr/>
            <p:nvPr/>
          </p:nvGrpSpPr>
          <p:grpSpPr>
            <a:xfrm>
              <a:off x="2810648" y="1159673"/>
              <a:ext cx="1368000" cy="1386287"/>
              <a:chOff x="3937000" y="1282700"/>
              <a:chExt cx="1787018" cy="1861170"/>
            </a:xfrm>
          </p:grpSpPr>
          <p:pic>
            <p:nvPicPr>
              <p:cNvPr id="79" name="Bildobjekt 78">
                <a:extLst>
                  <a:ext uri="{FF2B5EF4-FFF2-40B4-BE49-F238E27FC236}">
                    <a16:creationId xmlns:a16="http://schemas.microsoft.com/office/drawing/2014/main" id="{F257C700-708B-1048-998B-61024D1236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000" y="1282700"/>
                <a:ext cx="1787018" cy="1776506"/>
              </a:xfrm>
              <a:prstGeom prst="rect">
                <a:avLst/>
              </a:prstGeom>
            </p:spPr>
          </p:pic>
          <p:sp>
            <p:nvSpPr>
              <p:cNvPr id="80" name="textruta 79">
                <a:extLst>
                  <a:ext uri="{FF2B5EF4-FFF2-40B4-BE49-F238E27FC236}">
                    <a16:creationId xmlns:a16="http://schemas.microsoft.com/office/drawing/2014/main" id="{DC71FBE7-B993-0841-BAF3-7B9ACC45B088}"/>
                  </a:ext>
                </a:extLst>
              </p:cNvPr>
              <p:cNvSpPr txBox="1"/>
              <p:nvPr/>
            </p:nvSpPr>
            <p:spPr>
              <a:xfrm rot="18914123">
                <a:off x="4163614" y="1725739"/>
                <a:ext cx="669180" cy="387270"/>
              </a:xfrm>
              <a:prstGeom prst="rect">
                <a:avLst/>
              </a:prstGeom>
              <a:noFill/>
            </p:spPr>
            <p:txBody>
              <a:bodyPr wrap="none" rtlCol="0">
                <a:spAutoFit/>
              </a:bodyPr>
              <a:lstStyle/>
              <a:p>
                <a:r>
                  <a:rPr lang="sv-SE" sz="800" dirty="0">
                    <a:solidFill>
                      <a:schemeClr val="bg1"/>
                    </a:solidFill>
                  </a:rPr>
                  <a:t>Plan</a:t>
                </a:r>
                <a:endParaRPr lang="sv-SE" sz="1000" dirty="0">
                  <a:solidFill>
                    <a:schemeClr val="bg1"/>
                  </a:solidFill>
                </a:endParaRPr>
              </a:p>
            </p:txBody>
          </p:sp>
          <p:sp>
            <p:nvSpPr>
              <p:cNvPr id="81" name="textruta 80">
                <a:extLst>
                  <a:ext uri="{FF2B5EF4-FFF2-40B4-BE49-F238E27FC236}">
                    <a16:creationId xmlns:a16="http://schemas.microsoft.com/office/drawing/2014/main" id="{C7F3D42E-55D2-444D-A025-44530DE1799D}"/>
                  </a:ext>
                </a:extLst>
              </p:cNvPr>
              <p:cNvSpPr txBox="1"/>
              <p:nvPr/>
            </p:nvSpPr>
            <p:spPr>
              <a:xfrm rot="18914123">
                <a:off x="4920108" y="2535451"/>
                <a:ext cx="587072" cy="387270"/>
              </a:xfrm>
              <a:prstGeom prst="rect">
                <a:avLst/>
              </a:prstGeom>
              <a:noFill/>
            </p:spPr>
            <p:txBody>
              <a:bodyPr wrap="none" rtlCol="0">
                <a:spAutoFit/>
              </a:bodyPr>
              <a:lstStyle/>
              <a:p>
                <a:r>
                  <a:rPr lang="sv-SE" sz="800" dirty="0" err="1">
                    <a:solidFill>
                      <a:schemeClr val="bg1"/>
                    </a:solidFill>
                  </a:rPr>
                  <a:t>Act</a:t>
                </a:r>
                <a:endParaRPr lang="sv-SE" sz="800" dirty="0">
                  <a:solidFill>
                    <a:schemeClr val="bg1"/>
                  </a:solidFill>
                </a:endParaRPr>
              </a:p>
            </p:txBody>
          </p:sp>
          <p:sp>
            <p:nvSpPr>
              <p:cNvPr id="82" name="textruta 81">
                <a:extLst>
                  <a:ext uri="{FF2B5EF4-FFF2-40B4-BE49-F238E27FC236}">
                    <a16:creationId xmlns:a16="http://schemas.microsoft.com/office/drawing/2014/main" id="{DF0476B5-3EE9-EB45-ABF6-E82465CE8C7E}"/>
                  </a:ext>
                </a:extLst>
              </p:cNvPr>
              <p:cNvSpPr txBox="1"/>
              <p:nvPr/>
            </p:nvSpPr>
            <p:spPr>
              <a:xfrm rot="3160205">
                <a:off x="5022166" y="1830614"/>
                <a:ext cx="542294" cy="394118"/>
              </a:xfrm>
              <a:prstGeom prst="rect">
                <a:avLst/>
              </a:prstGeom>
              <a:noFill/>
            </p:spPr>
            <p:txBody>
              <a:bodyPr wrap="none" rtlCol="0">
                <a:spAutoFit/>
              </a:bodyPr>
              <a:lstStyle/>
              <a:p>
                <a:r>
                  <a:rPr lang="sv-SE" sz="800" dirty="0">
                    <a:solidFill>
                      <a:schemeClr val="bg1"/>
                    </a:solidFill>
                  </a:rPr>
                  <a:t>Do</a:t>
                </a:r>
              </a:p>
            </p:txBody>
          </p:sp>
          <p:sp>
            <p:nvSpPr>
              <p:cNvPr id="83" name="textruta 82">
                <a:extLst>
                  <a:ext uri="{FF2B5EF4-FFF2-40B4-BE49-F238E27FC236}">
                    <a16:creationId xmlns:a16="http://schemas.microsoft.com/office/drawing/2014/main" id="{774CBCAE-B66E-0843-A774-DCBC513BD152}"/>
                  </a:ext>
                </a:extLst>
              </p:cNvPr>
              <p:cNvSpPr txBox="1"/>
              <p:nvPr/>
            </p:nvSpPr>
            <p:spPr>
              <a:xfrm rot="3160205">
                <a:off x="4082034" y="2556084"/>
                <a:ext cx="781454" cy="394118"/>
              </a:xfrm>
              <a:prstGeom prst="rect">
                <a:avLst/>
              </a:prstGeom>
              <a:noFill/>
            </p:spPr>
            <p:txBody>
              <a:bodyPr wrap="none" rtlCol="0">
                <a:spAutoFit/>
              </a:bodyPr>
              <a:lstStyle/>
              <a:p>
                <a:r>
                  <a:rPr lang="sv-SE" sz="800" dirty="0">
                    <a:solidFill>
                      <a:schemeClr val="bg1"/>
                    </a:solidFill>
                  </a:rPr>
                  <a:t>Check</a:t>
                </a:r>
              </a:p>
            </p:txBody>
          </p:sp>
        </p:grpSp>
        <p:grpSp>
          <p:nvGrpSpPr>
            <p:cNvPr id="68" name="Grupp 67">
              <a:extLst>
                <a:ext uri="{FF2B5EF4-FFF2-40B4-BE49-F238E27FC236}">
                  <a16:creationId xmlns:a16="http://schemas.microsoft.com/office/drawing/2014/main" id="{2B4C1FDD-B68A-2F4F-98C3-899DD2E740E0}"/>
                </a:ext>
              </a:extLst>
            </p:cNvPr>
            <p:cNvGrpSpPr/>
            <p:nvPr/>
          </p:nvGrpSpPr>
          <p:grpSpPr>
            <a:xfrm>
              <a:off x="4239159" y="1166397"/>
              <a:ext cx="1368000" cy="1386287"/>
              <a:chOff x="3937000" y="1282700"/>
              <a:chExt cx="1787018" cy="1861170"/>
            </a:xfrm>
          </p:grpSpPr>
          <p:pic>
            <p:nvPicPr>
              <p:cNvPr id="74" name="Bildobjekt 73">
                <a:extLst>
                  <a:ext uri="{FF2B5EF4-FFF2-40B4-BE49-F238E27FC236}">
                    <a16:creationId xmlns:a16="http://schemas.microsoft.com/office/drawing/2014/main" id="{518FF94E-883C-6049-91E2-DE3E4A1A2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000" y="1282700"/>
                <a:ext cx="1787018" cy="1776506"/>
              </a:xfrm>
              <a:prstGeom prst="rect">
                <a:avLst/>
              </a:prstGeom>
            </p:spPr>
          </p:pic>
          <p:sp>
            <p:nvSpPr>
              <p:cNvPr id="75" name="textruta 74">
                <a:extLst>
                  <a:ext uri="{FF2B5EF4-FFF2-40B4-BE49-F238E27FC236}">
                    <a16:creationId xmlns:a16="http://schemas.microsoft.com/office/drawing/2014/main" id="{E7A19AA6-0AC1-3F4A-AE9D-B2A3B3FF9EEB}"/>
                  </a:ext>
                </a:extLst>
              </p:cNvPr>
              <p:cNvSpPr txBox="1"/>
              <p:nvPr/>
            </p:nvSpPr>
            <p:spPr>
              <a:xfrm rot="18914123">
                <a:off x="4163614" y="1725739"/>
                <a:ext cx="669180" cy="387270"/>
              </a:xfrm>
              <a:prstGeom prst="rect">
                <a:avLst/>
              </a:prstGeom>
              <a:noFill/>
            </p:spPr>
            <p:txBody>
              <a:bodyPr wrap="none" rtlCol="0">
                <a:spAutoFit/>
              </a:bodyPr>
              <a:lstStyle/>
              <a:p>
                <a:r>
                  <a:rPr lang="sv-SE" sz="800" dirty="0">
                    <a:solidFill>
                      <a:schemeClr val="bg1"/>
                    </a:solidFill>
                  </a:rPr>
                  <a:t>Plan</a:t>
                </a:r>
                <a:endParaRPr lang="sv-SE" sz="1000" dirty="0">
                  <a:solidFill>
                    <a:schemeClr val="bg1"/>
                  </a:solidFill>
                </a:endParaRPr>
              </a:p>
            </p:txBody>
          </p:sp>
          <p:sp>
            <p:nvSpPr>
              <p:cNvPr id="76" name="textruta 75">
                <a:extLst>
                  <a:ext uri="{FF2B5EF4-FFF2-40B4-BE49-F238E27FC236}">
                    <a16:creationId xmlns:a16="http://schemas.microsoft.com/office/drawing/2014/main" id="{F6B5DDE5-2980-704D-BE3A-7FB9B94AAB1F}"/>
                  </a:ext>
                </a:extLst>
              </p:cNvPr>
              <p:cNvSpPr txBox="1"/>
              <p:nvPr/>
            </p:nvSpPr>
            <p:spPr>
              <a:xfrm rot="18914123">
                <a:off x="4920108" y="2535451"/>
                <a:ext cx="587072" cy="387270"/>
              </a:xfrm>
              <a:prstGeom prst="rect">
                <a:avLst/>
              </a:prstGeom>
              <a:noFill/>
            </p:spPr>
            <p:txBody>
              <a:bodyPr wrap="none" rtlCol="0">
                <a:spAutoFit/>
              </a:bodyPr>
              <a:lstStyle/>
              <a:p>
                <a:r>
                  <a:rPr lang="sv-SE" sz="800" dirty="0" err="1">
                    <a:solidFill>
                      <a:schemeClr val="bg1"/>
                    </a:solidFill>
                  </a:rPr>
                  <a:t>Act</a:t>
                </a:r>
                <a:endParaRPr lang="sv-SE" sz="800" dirty="0">
                  <a:solidFill>
                    <a:schemeClr val="bg1"/>
                  </a:solidFill>
                </a:endParaRPr>
              </a:p>
            </p:txBody>
          </p:sp>
          <p:sp>
            <p:nvSpPr>
              <p:cNvPr id="77" name="textruta 76">
                <a:extLst>
                  <a:ext uri="{FF2B5EF4-FFF2-40B4-BE49-F238E27FC236}">
                    <a16:creationId xmlns:a16="http://schemas.microsoft.com/office/drawing/2014/main" id="{FF849B64-D66F-4D4D-92C3-9C8E631D1713}"/>
                  </a:ext>
                </a:extLst>
              </p:cNvPr>
              <p:cNvSpPr txBox="1"/>
              <p:nvPr/>
            </p:nvSpPr>
            <p:spPr>
              <a:xfrm rot="3160205">
                <a:off x="5022166" y="1830614"/>
                <a:ext cx="542294" cy="394118"/>
              </a:xfrm>
              <a:prstGeom prst="rect">
                <a:avLst/>
              </a:prstGeom>
              <a:noFill/>
            </p:spPr>
            <p:txBody>
              <a:bodyPr wrap="none" rtlCol="0">
                <a:spAutoFit/>
              </a:bodyPr>
              <a:lstStyle/>
              <a:p>
                <a:r>
                  <a:rPr lang="sv-SE" sz="800" dirty="0">
                    <a:solidFill>
                      <a:schemeClr val="bg1"/>
                    </a:solidFill>
                  </a:rPr>
                  <a:t>Do</a:t>
                </a:r>
              </a:p>
            </p:txBody>
          </p:sp>
          <p:sp>
            <p:nvSpPr>
              <p:cNvPr id="78" name="textruta 77">
                <a:extLst>
                  <a:ext uri="{FF2B5EF4-FFF2-40B4-BE49-F238E27FC236}">
                    <a16:creationId xmlns:a16="http://schemas.microsoft.com/office/drawing/2014/main" id="{41FE9192-3EF3-5543-8373-477F1F0E2FDA}"/>
                  </a:ext>
                </a:extLst>
              </p:cNvPr>
              <p:cNvSpPr txBox="1"/>
              <p:nvPr/>
            </p:nvSpPr>
            <p:spPr>
              <a:xfrm rot="3160205">
                <a:off x="4082034" y="2556084"/>
                <a:ext cx="781454" cy="394118"/>
              </a:xfrm>
              <a:prstGeom prst="rect">
                <a:avLst/>
              </a:prstGeom>
              <a:noFill/>
            </p:spPr>
            <p:txBody>
              <a:bodyPr wrap="none" rtlCol="0">
                <a:spAutoFit/>
              </a:bodyPr>
              <a:lstStyle/>
              <a:p>
                <a:r>
                  <a:rPr lang="sv-SE" sz="800" dirty="0">
                    <a:solidFill>
                      <a:schemeClr val="bg1"/>
                    </a:solidFill>
                  </a:rPr>
                  <a:t>Check</a:t>
                </a:r>
              </a:p>
            </p:txBody>
          </p:sp>
        </p:grpSp>
        <p:sp>
          <p:nvSpPr>
            <p:cNvPr id="69" name="textruta 68">
              <a:extLst>
                <a:ext uri="{FF2B5EF4-FFF2-40B4-BE49-F238E27FC236}">
                  <a16:creationId xmlns:a16="http://schemas.microsoft.com/office/drawing/2014/main" id="{82A4609F-BA6C-6649-A572-66A152C4881D}"/>
                </a:ext>
              </a:extLst>
            </p:cNvPr>
            <p:cNvSpPr txBox="1"/>
            <p:nvPr/>
          </p:nvSpPr>
          <p:spPr>
            <a:xfrm>
              <a:off x="1752779" y="1711034"/>
              <a:ext cx="626756" cy="535705"/>
            </a:xfrm>
            <a:prstGeom prst="rect">
              <a:avLst/>
            </a:prstGeom>
            <a:noFill/>
          </p:spPr>
          <p:txBody>
            <a:bodyPr wrap="none" rtlCol="0">
              <a:spAutoFit/>
            </a:bodyPr>
            <a:lstStyle/>
            <a:p>
              <a:r>
                <a:rPr lang="sv-SE" sz="1000" b="1" dirty="0"/>
                <a:t>2030</a:t>
              </a:r>
            </a:p>
            <a:p>
              <a:r>
                <a:rPr lang="sv-SE" sz="1000" b="1" dirty="0"/>
                <a:t>2033</a:t>
              </a:r>
            </a:p>
          </p:txBody>
        </p:sp>
        <p:sp>
          <p:nvSpPr>
            <p:cNvPr id="70" name="textruta 69">
              <a:extLst>
                <a:ext uri="{FF2B5EF4-FFF2-40B4-BE49-F238E27FC236}">
                  <a16:creationId xmlns:a16="http://schemas.microsoft.com/office/drawing/2014/main" id="{09798892-9408-2542-8A34-A06A22ED955C}"/>
                </a:ext>
              </a:extLst>
            </p:cNvPr>
            <p:cNvSpPr txBox="1"/>
            <p:nvPr/>
          </p:nvSpPr>
          <p:spPr>
            <a:xfrm>
              <a:off x="3204230" y="1711033"/>
              <a:ext cx="626756" cy="535706"/>
            </a:xfrm>
            <a:prstGeom prst="rect">
              <a:avLst/>
            </a:prstGeom>
            <a:noFill/>
          </p:spPr>
          <p:txBody>
            <a:bodyPr wrap="none" rtlCol="0">
              <a:spAutoFit/>
            </a:bodyPr>
            <a:lstStyle/>
            <a:p>
              <a:r>
                <a:rPr lang="sv-SE" sz="1000" b="1" dirty="0"/>
                <a:t>2033</a:t>
              </a:r>
            </a:p>
            <a:p>
              <a:r>
                <a:rPr lang="sv-SE" sz="1000" b="1" dirty="0"/>
                <a:t>2037</a:t>
              </a:r>
            </a:p>
          </p:txBody>
        </p:sp>
        <p:sp>
          <p:nvSpPr>
            <p:cNvPr id="71" name="textruta 70">
              <a:extLst>
                <a:ext uri="{FF2B5EF4-FFF2-40B4-BE49-F238E27FC236}">
                  <a16:creationId xmlns:a16="http://schemas.microsoft.com/office/drawing/2014/main" id="{A1598E4F-9FCC-954A-970E-496D2F50B20B}"/>
                </a:ext>
              </a:extLst>
            </p:cNvPr>
            <p:cNvSpPr txBox="1"/>
            <p:nvPr/>
          </p:nvSpPr>
          <p:spPr>
            <a:xfrm>
              <a:off x="4630985" y="1720036"/>
              <a:ext cx="626756" cy="535706"/>
            </a:xfrm>
            <a:prstGeom prst="rect">
              <a:avLst/>
            </a:prstGeom>
            <a:noFill/>
          </p:spPr>
          <p:txBody>
            <a:bodyPr wrap="none" rtlCol="0">
              <a:spAutoFit/>
            </a:bodyPr>
            <a:lstStyle/>
            <a:p>
              <a:r>
                <a:rPr lang="sv-SE" sz="1000" b="1" dirty="0"/>
                <a:t>2037</a:t>
              </a:r>
            </a:p>
            <a:p>
              <a:r>
                <a:rPr lang="sv-SE" sz="1000" b="1" dirty="0"/>
                <a:t>2040</a:t>
              </a:r>
            </a:p>
          </p:txBody>
        </p:sp>
        <p:cxnSp>
          <p:nvCxnSpPr>
            <p:cNvPr id="72" name="Rak 71">
              <a:extLst>
                <a:ext uri="{FF2B5EF4-FFF2-40B4-BE49-F238E27FC236}">
                  <a16:creationId xmlns:a16="http://schemas.microsoft.com/office/drawing/2014/main" id="{965A834A-0E33-9243-B3C7-87D0E842ED52}"/>
                </a:ext>
              </a:extLst>
            </p:cNvPr>
            <p:cNvCxnSpPr>
              <a:cxnSpLocks/>
            </p:cNvCxnSpPr>
            <p:nvPr/>
          </p:nvCxnSpPr>
          <p:spPr>
            <a:xfrm>
              <a:off x="2572337" y="1978783"/>
              <a:ext cx="3883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Rak 72">
              <a:extLst>
                <a:ext uri="{FF2B5EF4-FFF2-40B4-BE49-F238E27FC236}">
                  <a16:creationId xmlns:a16="http://schemas.microsoft.com/office/drawing/2014/main" id="{436EFD86-BA58-C246-AD85-4EA981D92503}"/>
                </a:ext>
              </a:extLst>
            </p:cNvPr>
            <p:cNvCxnSpPr>
              <a:cxnSpLocks/>
            </p:cNvCxnSpPr>
            <p:nvPr/>
          </p:nvCxnSpPr>
          <p:spPr>
            <a:xfrm>
              <a:off x="3998550" y="1950894"/>
              <a:ext cx="388388"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95" name="Rektangel 94">
            <a:extLst>
              <a:ext uri="{FF2B5EF4-FFF2-40B4-BE49-F238E27FC236}">
                <a16:creationId xmlns:a16="http://schemas.microsoft.com/office/drawing/2014/main" id="{1C86584C-2740-B14F-B421-8A3C8349E36A}"/>
              </a:ext>
            </a:extLst>
          </p:cNvPr>
          <p:cNvSpPr/>
          <p:nvPr/>
        </p:nvSpPr>
        <p:spPr>
          <a:xfrm>
            <a:off x="3766443" y="695263"/>
            <a:ext cx="1823544" cy="1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2030 </a:t>
            </a:r>
          </a:p>
          <a:p>
            <a:pPr algn="ctr"/>
            <a:r>
              <a:rPr lang="sv-SE" sz="1200" dirty="0"/>
              <a:t>Den mest framgångsrika näringen i Sverige</a:t>
            </a:r>
          </a:p>
        </p:txBody>
      </p:sp>
      <p:sp>
        <p:nvSpPr>
          <p:cNvPr id="97" name="Rektangel 96">
            <a:extLst>
              <a:ext uri="{FF2B5EF4-FFF2-40B4-BE49-F238E27FC236}">
                <a16:creationId xmlns:a16="http://schemas.microsoft.com/office/drawing/2014/main" id="{0A879580-0854-C745-A8A9-75EEE397DEEA}"/>
              </a:ext>
            </a:extLst>
          </p:cNvPr>
          <p:cNvSpPr/>
          <p:nvPr/>
        </p:nvSpPr>
        <p:spPr>
          <a:xfrm>
            <a:off x="5737669" y="711133"/>
            <a:ext cx="1823544" cy="1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I Europa </a:t>
            </a:r>
          </a:p>
          <a:p>
            <a:pPr algn="ctr"/>
            <a:r>
              <a:rPr lang="sv-SE" sz="1200" dirty="0"/>
              <a:t>En av fem</a:t>
            </a:r>
          </a:p>
          <a:p>
            <a:pPr algn="ctr"/>
            <a:r>
              <a:rPr lang="sv-SE" sz="1200" dirty="0"/>
              <a:t>2035!</a:t>
            </a:r>
          </a:p>
        </p:txBody>
      </p:sp>
      <p:sp>
        <p:nvSpPr>
          <p:cNvPr id="98" name="Rektangel 97">
            <a:extLst>
              <a:ext uri="{FF2B5EF4-FFF2-40B4-BE49-F238E27FC236}">
                <a16:creationId xmlns:a16="http://schemas.microsoft.com/office/drawing/2014/main" id="{B1F6CC6A-F577-0C48-BA39-9333CCBF2B25}"/>
              </a:ext>
            </a:extLst>
          </p:cNvPr>
          <p:cNvSpPr/>
          <p:nvPr/>
        </p:nvSpPr>
        <p:spPr>
          <a:xfrm>
            <a:off x="7704902" y="704605"/>
            <a:ext cx="1823544" cy="1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a:p>
          <a:p>
            <a:pPr algn="ctr"/>
            <a:r>
              <a:rPr lang="sv-SE" sz="1200" dirty="0"/>
              <a:t>Världens mest hållbara destination </a:t>
            </a:r>
          </a:p>
          <a:p>
            <a:pPr algn="ctr"/>
            <a:r>
              <a:rPr lang="sv-SE" sz="1200" dirty="0"/>
              <a:t>2040!</a:t>
            </a:r>
          </a:p>
          <a:p>
            <a:pPr algn="ctr"/>
            <a:endParaRPr lang="sv-SE" sz="1200" dirty="0"/>
          </a:p>
        </p:txBody>
      </p:sp>
      <p:sp>
        <p:nvSpPr>
          <p:cNvPr id="99" name="Rektangel 98">
            <a:extLst>
              <a:ext uri="{FF2B5EF4-FFF2-40B4-BE49-F238E27FC236}">
                <a16:creationId xmlns:a16="http://schemas.microsoft.com/office/drawing/2014/main" id="{FBA23141-B3E2-734F-85FF-DD1E405FFBB1}"/>
              </a:ext>
            </a:extLst>
          </p:cNvPr>
          <p:cNvSpPr/>
          <p:nvPr/>
        </p:nvSpPr>
        <p:spPr>
          <a:xfrm>
            <a:off x="1009816" y="6178626"/>
            <a:ext cx="10607041" cy="4439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 Visit the Future -  Svensk Turisms plattform för utvecklingsarbete </a:t>
            </a:r>
          </a:p>
        </p:txBody>
      </p:sp>
      <p:sp>
        <p:nvSpPr>
          <p:cNvPr id="101" name="Rektangel 100">
            <a:extLst>
              <a:ext uri="{FF2B5EF4-FFF2-40B4-BE49-F238E27FC236}">
                <a16:creationId xmlns:a16="http://schemas.microsoft.com/office/drawing/2014/main" id="{B24D1BE4-45FF-C845-A204-82A35754A242}"/>
              </a:ext>
            </a:extLst>
          </p:cNvPr>
          <p:cNvSpPr/>
          <p:nvPr/>
        </p:nvSpPr>
        <p:spPr>
          <a:xfrm>
            <a:off x="874584" y="711133"/>
            <a:ext cx="1823544" cy="1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2020 </a:t>
            </a:r>
          </a:p>
          <a:p>
            <a:pPr algn="ctr"/>
            <a:r>
              <a:rPr lang="sv-SE" sz="1200" dirty="0"/>
              <a:t>”Lansering av Hållbar</a:t>
            </a:r>
          </a:p>
          <a:p>
            <a:pPr algn="ctr"/>
            <a:r>
              <a:rPr lang="sv-SE" sz="1200" dirty="0"/>
              <a:t>Strategi för Svensk Besöksnäring 2030” </a:t>
            </a:r>
          </a:p>
        </p:txBody>
      </p:sp>
      <p:sp>
        <p:nvSpPr>
          <p:cNvPr id="102" name="Rektangel 101">
            <a:extLst>
              <a:ext uri="{FF2B5EF4-FFF2-40B4-BE49-F238E27FC236}">
                <a16:creationId xmlns:a16="http://schemas.microsoft.com/office/drawing/2014/main" id="{79ACCFB1-D8F3-8E40-8782-BD6FAFF9E7E7}"/>
              </a:ext>
            </a:extLst>
          </p:cNvPr>
          <p:cNvSpPr/>
          <p:nvPr/>
        </p:nvSpPr>
        <p:spPr>
          <a:xfrm>
            <a:off x="1009817" y="5620099"/>
            <a:ext cx="4015407" cy="44398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Handlingsplaner baserad på Strategi 2030 </a:t>
            </a:r>
          </a:p>
        </p:txBody>
      </p:sp>
      <p:cxnSp>
        <p:nvCxnSpPr>
          <p:cNvPr id="103" name="Rak pil 102">
            <a:extLst>
              <a:ext uri="{FF2B5EF4-FFF2-40B4-BE49-F238E27FC236}">
                <a16:creationId xmlns:a16="http://schemas.microsoft.com/office/drawing/2014/main" id="{4C82C500-0F9A-C94B-9B76-3DAA8B7EC4C5}"/>
              </a:ext>
            </a:extLst>
          </p:cNvPr>
          <p:cNvCxnSpPr>
            <a:cxnSpLocks/>
          </p:cNvCxnSpPr>
          <p:nvPr/>
        </p:nvCxnSpPr>
        <p:spPr>
          <a:xfrm>
            <a:off x="1763144" y="1868793"/>
            <a:ext cx="0" cy="23491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7" name="Rektangel 106">
            <a:extLst>
              <a:ext uri="{FF2B5EF4-FFF2-40B4-BE49-F238E27FC236}">
                <a16:creationId xmlns:a16="http://schemas.microsoft.com/office/drawing/2014/main" id="{3BCBEC9A-D748-0741-B786-2D592E77CD8A}"/>
              </a:ext>
            </a:extLst>
          </p:cNvPr>
          <p:cNvSpPr/>
          <p:nvPr/>
        </p:nvSpPr>
        <p:spPr>
          <a:xfrm>
            <a:off x="5737670" y="5620099"/>
            <a:ext cx="2789796" cy="44398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Nästa generation av strategi och planer</a:t>
            </a:r>
          </a:p>
        </p:txBody>
      </p:sp>
      <p:sp>
        <p:nvSpPr>
          <p:cNvPr id="108" name="Rektangel 107">
            <a:extLst>
              <a:ext uri="{FF2B5EF4-FFF2-40B4-BE49-F238E27FC236}">
                <a16:creationId xmlns:a16="http://schemas.microsoft.com/office/drawing/2014/main" id="{32B73F76-9929-534A-B1E0-96024F85CF9B}"/>
              </a:ext>
            </a:extLst>
          </p:cNvPr>
          <p:cNvSpPr/>
          <p:nvPr/>
        </p:nvSpPr>
        <p:spPr>
          <a:xfrm>
            <a:off x="8827061" y="5620099"/>
            <a:ext cx="2789796" cy="44398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Beyond current understanding!</a:t>
            </a:r>
          </a:p>
        </p:txBody>
      </p:sp>
      <p:grpSp>
        <p:nvGrpSpPr>
          <p:cNvPr id="109" name="Grupp 108">
            <a:extLst>
              <a:ext uri="{FF2B5EF4-FFF2-40B4-BE49-F238E27FC236}">
                <a16:creationId xmlns:a16="http://schemas.microsoft.com/office/drawing/2014/main" id="{FA4D5A1E-2674-264E-A6F5-7990AF5B0708}"/>
              </a:ext>
            </a:extLst>
          </p:cNvPr>
          <p:cNvGrpSpPr/>
          <p:nvPr/>
        </p:nvGrpSpPr>
        <p:grpSpPr>
          <a:xfrm>
            <a:off x="8655983" y="4194893"/>
            <a:ext cx="3026687" cy="1040417"/>
            <a:chOff x="1368612" y="1159673"/>
            <a:chExt cx="4238547" cy="1393011"/>
          </a:xfrm>
        </p:grpSpPr>
        <p:grpSp>
          <p:nvGrpSpPr>
            <p:cNvPr id="110" name="Grupp 109">
              <a:extLst>
                <a:ext uri="{FF2B5EF4-FFF2-40B4-BE49-F238E27FC236}">
                  <a16:creationId xmlns:a16="http://schemas.microsoft.com/office/drawing/2014/main" id="{33FAE0B0-D5B0-7248-AECF-7B231FA45E37}"/>
                </a:ext>
              </a:extLst>
            </p:cNvPr>
            <p:cNvGrpSpPr/>
            <p:nvPr/>
          </p:nvGrpSpPr>
          <p:grpSpPr>
            <a:xfrm>
              <a:off x="1368612" y="1159673"/>
              <a:ext cx="1368000" cy="1386287"/>
              <a:chOff x="3937000" y="1282700"/>
              <a:chExt cx="1787018" cy="1861170"/>
            </a:xfrm>
          </p:grpSpPr>
          <p:pic>
            <p:nvPicPr>
              <p:cNvPr id="128" name="Bildobjekt 127">
                <a:extLst>
                  <a:ext uri="{FF2B5EF4-FFF2-40B4-BE49-F238E27FC236}">
                    <a16:creationId xmlns:a16="http://schemas.microsoft.com/office/drawing/2014/main" id="{D1766CF5-0825-BC43-AD18-07531C529A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000" y="1282700"/>
                <a:ext cx="1787018" cy="1776506"/>
              </a:xfrm>
              <a:prstGeom prst="rect">
                <a:avLst/>
              </a:prstGeom>
            </p:spPr>
          </p:pic>
          <p:sp>
            <p:nvSpPr>
              <p:cNvPr id="129" name="textruta 128">
                <a:extLst>
                  <a:ext uri="{FF2B5EF4-FFF2-40B4-BE49-F238E27FC236}">
                    <a16:creationId xmlns:a16="http://schemas.microsoft.com/office/drawing/2014/main" id="{F698BEE1-6D60-5B4C-B0D0-7C4BE8D2D0DA}"/>
                  </a:ext>
                </a:extLst>
              </p:cNvPr>
              <p:cNvSpPr txBox="1"/>
              <p:nvPr/>
            </p:nvSpPr>
            <p:spPr>
              <a:xfrm rot="18914123">
                <a:off x="4150988" y="1731944"/>
                <a:ext cx="669180" cy="387270"/>
              </a:xfrm>
              <a:prstGeom prst="rect">
                <a:avLst/>
              </a:prstGeom>
              <a:noFill/>
            </p:spPr>
            <p:txBody>
              <a:bodyPr wrap="none" rtlCol="0">
                <a:spAutoFit/>
              </a:bodyPr>
              <a:lstStyle/>
              <a:p>
                <a:r>
                  <a:rPr lang="sv-SE" sz="800" dirty="0">
                    <a:solidFill>
                      <a:schemeClr val="bg1"/>
                    </a:solidFill>
                  </a:rPr>
                  <a:t>Plan</a:t>
                </a:r>
              </a:p>
            </p:txBody>
          </p:sp>
          <p:sp>
            <p:nvSpPr>
              <p:cNvPr id="130" name="textruta 129">
                <a:extLst>
                  <a:ext uri="{FF2B5EF4-FFF2-40B4-BE49-F238E27FC236}">
                    <a16:creationId xmlns:a16="http://schemas.microsoft.com/office/drawing/2014/main" id="{820F0546-2767-AF40-8F82-0D56D313A4A5}"/>
                  </a:ext>
                </a:extLst>
              </p:cNvPr>
              <p:cNvSpPr txBox="1"/>
              <p:nvPr/>
            </p:nvSpPr>
            <p:spPr>
              <a:xfrm rot="18914123">
                <a:off x="4920108" y="2535451"/>
                <a:ext cx="587072" cy="387270"/>
              </a:xfrm>
              <a:prstGeom prst="rect">
                <a:avLst/>
              </a:prstGeom>
              <a:noFill/>
            </p:spPr>
            <p:txBody>
              <a:bodyPr wrap="none" rtlCol="0">
                <a:spAutoFit/>
              </a:bodyPr>
              <a:lstStyle/>
              <a:p>
                <a:r>
                  <a:rPr lang="sv-SE" sz="800" dirty="0" err="1">
                    <a:solidFill>
                      <a:schemeClr val="bg1"/>
                    </a:solidFill>
                  </a:rPr>
                  <a:t>Act</a:t>
                </a:r>
                <a:endParaRPr lang="sv-SE" sz="800" dirty="0">
                  <a:solidFill>
                    <a:schemeClr val="bg1"/>
                  </a:solidFill>
                </a:endParaRPr>
              </a:p>
            </p:txBody>
          </p:sp>
          <p:sp>
            <p:nvSpPr>
              <p:cNvPr id="131" name="textruta 130">
                <a:extLst>
                  <a:ext uri="{FF2B5EF4-FFF2-40B4-BE49-F238E27FC236}">
                    <a16:creationId xmlns:a16="http://schemas.microsoft.com/office/drawing/2014/main" id="{555EC847-3A64-5C41-AEF9-664B530E7E7A}"/>
                  </a:ext>
                </a:extLst>
              </p:cNvPr>
              <p:cNvSpPr txBox="1"/>
              <p:nvPr/>
            </p:nvSpPr>
            <p:spPr>
              <a:xfrm rot="3160205">
                <a:off x="5009542" y="1843018"/>
                <a:ext cx="542294" cy="394118"/>
              </a:xfrm>
              <a:prstGeom prst="rect">
                <a:avLst/>
              </a:prstGeom>
              <a:noFill/>
            </p:spPr>
            <p:txBody>
              <a:bodyPr wrap="none" rtlCol="0">
                <a:spAutoFit/>
              </a:bodyPr>
              <a:lstStyle/>
              <a:p>
                <a:r>
                  <a:rPr lang="sv-SE" sz="800" dirty="0">
                    <a:solidFill>
                      <a:schemeClr val="bg1"/>
                    </a:solidFill>
                  </a:rPr>
                  <a:t>Do</a:t>
                </a:r>
              </a:p>
            </p:txBody>
          </p:sp>
          <p:sp>
            <p:nvSpPr>
              <p:cNvPr id="132" name="textruta 131">
                <a:extLst>
                  <a:ext uri="{FF2B5EF4-FFF2-40B4-BE49-F238E27FC236}">
                    <a16:creationId xmlns:a16="http://schemas.microsoft.com/office/drawing/2014/main" id="{1BC0CBBE-0AD9-B849-947A-ABD65789D6CA}"/>
                  </a:ext>
                </a:extLst>
              </p:cNvPr>
              <p:cNvSpPr txBox="1"/>
              <p:nvPr/>
            </p:nvSpPr>
            <p:spPr>
              <a:xfrm rot="3160205">
                <a:off x="4082034" y="2556084"/>
                <a:ext cx="781454" cy="394118"/>
              </a:xfrm>
              <a:prstGeom prst="rect">
                <a:avLst/>
              </a:prstGeom>
              <a:noFill/>
            </p:spPr>
            <p:txBody>
              <a:bodyPr wrap="none" rtlCol="0">
                <a:spAutoFit/>
              </a:bodyPr>
              <a:lstStyle/>
              <a:p>
                <a:r>
                  <a:rPr lang="sv-SE" sz="800" dirty="0">
                    <a:solidFill>
                      <a:schemeClr val="bg1"/>
                    </a:solidFill>
                  </a:rPr>
                  <a:t>Check</a:t>
                </a:r>
              </a:p>
            </p:txBody>
          </p:sp>
        </p:grpSp>
        <p:grpSp>
          <p:nvGrpSpPr>
            <p:cNvPr id="111" name="Grupp 110">
              <a:extLst>
                <a:ext uri="{FF2B5EF4-FFF2-40B4-BE49-F238E27FC236}">
                  <a16:creationId xmlns:a16="http://schemas.microsoft.com/office/drawing/2014/main" id="{E3160F90-3F41-2C40-A6B4-B5BAFCC5560C}"/>
                </a:ext>
              </a:extLst>
            </p:cNvPr>
            <p:cNvGrpSpPr/>
            <p:nvPr/>
          </p:nvGrpSpPr>
          <p:grpSpPr>
            <a:xfrm>
              <a:off x="2810648" y="1159673"/>
              <a:ext cx="1368000" cy="1386287"/>
              <a:chOff x="3937000" y="1282700"/>
              <a:chExt cx="1787018" cy="1861170"/>
            </a:xfrm>
          </p:grpSpPr>
          <p:pic>
            <p:nvPicPr>
              <p:cNvPr id="123" name="Bildobjekt 122">
                <a:extLst>
                  <a:ext uri="{FF2B5EF4-FFF2-40B4-BE49-F238E27FC236}">
                    <a16:creationId xmlns:a16="http://schemas.microsoft.com/office/drawing/2014/main" id="{5D9DAA7C-60A9-5F40-AE2F-66DEB81667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000" y="1282700"/>
                <a:ext cx="1787018" cy="1776506"/>
              </a:xfrm>
              <a:prstGeom prst="rect">
                <a:avLst/>
              </a:prstGeom>
            </p:spPr>
          </p:pic>
          <p:sp>
            <p:nvSpPr>
              <p:cNvPr id="124" name="textruta 123">
                <a:extLst>
                  <a:ext uri="{FF2B5EF4-FFF2-40B4-BE49-F238E27FC236}">
                    <a16:creationId xmlns:a16="http://schemas.microsoft.com/office/drawing/2014/main" id="{C68CADCA-163F-E645-8654-F59C22748771}"/>
                  </a:ext>
                </a:extLst>
              </p:cNvPr>
              <p:cNvSpPr txBox="1"/>
              <p:nvPr/>
            </p:nvSpPr>
            <p:spPr>
              <a:xfrm rot="18914123">
                <a:off x="4163614" y="1725739"/>
                <a:ext cx="669180" cy="387270"/>
              </a:xfrm>
              <a:prstGeom prst="rect">
                <a:avLst/>
              </a:prstGeom>
              <a:noFill/>
            </p:spPr>
            <p:txBody>
              <a:bodyPr wrap="none" rtlCol="0">
                <a:spAutoFit/>
              </a:bodyPr>
              <a:lstStyle/>
              <a:p>
                <a:r>
                  <a:rPr lang="sv-SE" sz="800" dirty="0">
                    <a:solidFill>
                      <a:schemeClr val="bg1"/>
                    </a:solidFill>
                  </a:rPr>
                  <a:t>Plan</a:t>
                </a:r>
                <a:endParaRPr lang="sv-SE" sz="1000" dirty="0">
                  <a:solidFill>
                    <a:schemeClr val="bg1"/>
                  </a:solidFill>
                </a:endParaRPr>
              </a:p>
            </p:txBody>
          </p:sp>
          <p:sp>
            <p:nvSpPr>
              <p:cNvPr id="125" name="textruta 124">
                <a:extLst>
                  <a:ext uri="{FF2B5EF4-FFF2-40B4-BE49-F238E27FC236}">
                    <a16:creationId xmlns:a16="http://schemas.microsoft.com/office/drawing/2014/main" id="{716B6574-64A8-564E-BEA3-3D4C24233D71}"/>
                  </a:ext>
                </a:extLst>
              </p:cNvPr>
              <p:cNvSpPr txBox="1"/>
              <p:nvPr/>
            </p:nvSpPr>
            <p:spPr>
              <a:xfrm rot="18914123">
                <a:off x="4920108" y="2535451"/>
                <a:ext cx="587072" cy="387270"/>
              </a:xfrm>
              <a:prstGeom prst="rect">
                <a:avLst/>
              </a:prstGeom>
              <a:noFill/>
            </p:spPr>
            <p:txBody>
              <a:bodyPr wrap="none" rtlCol="0">
                <a:spAutoFit/>
              </a:bodyPr>
              <a:lstStyle/>
              <a:p>
                <a:r>
                  <a:rPr lang="sv-SE" sz="800" dirty="0" err="1">
                    <a:solidFill>
                      <a:schemeClr val="bg1"/>
                    </a:solidFill>
                  </a:rPr>
                  <a:t>Act</a:t>
                </a:r>
                <a:endParaRPr lang="sv-SE" sz="800" dirty="0">
                  <a:solidFill>
                    <a:schemeClr val="bg1"/>
                  </a:solidFill>
                </a:endParaRPr>
              </a:p>
            </p:txBody>
          </p:sp>
          <p:sp>
            <p:nvSpPr>
              <p:cNvPr id="126" name="textruta 125">
                <a:extLst>
                  <a:ext uri="{FF2B5EF4-FFF2-40B4-BE49-F238E27FC236}">
                    <a16:creationId xmlns:a16="http://schemas.microsoft.com/office/drawing/2014/main" id="{97F51A2D-9B9F-3349-AF0E-E5FC29DB4F69}"/>
                  </a:ext>
                </a:extLst>
              </p:cNvPr>
              <p:cNvSpPr txBox="1"/>
              <p:nvPr/>
            </p:nvSpPr>
            <p:spPr>
              <a:xfrm rot="3160205">
                <a:off x="5022166" y="1830614"/>
                <a:ext cx="542294" cy="394118"/>
              </a:xfrm>
              <a:prstGeom prst="rect">
                <a:avLst/>
              </a:prstGeom>
              <a:noFill/>
            </p:spPr>
            <p:txBody>
              <a:bodyPr wrap="none" rtlCol="0">
                <a:spAutoFit/>
              </a:bodyPr>
              <a:lstStyle/>
              <a:p>
                <a:r>
                  <a:rPr lang="sv-SE" sz="800" dirty="0">
                    <a:solidFill>
                      <a:schemeClr val="bg1"/>
                    </a:solidFill>
                  </a:rPr>
                  <a:t>Do</a:t>
                </a:r>
              </a:p>
            </p:txBody>
          </p:sp>
          <p:sp>
            <p:nvSpPr>
              <p:cNvPr id="127" name="textruta 126">
                <a:extLst>
                  <a:ext uri="{FF2B5EF4-FFF2-40B4-BE49-F238E27FC236}">
                    <a16:creationId xmlns:a16="http://schemas.microsoft.com/office/drawing/2014/main" id="{7818725E-370F-AC4C-8647-B0DAEFB4A32C}"/>
                  </a:ext>
                </a:extLst>
              </p:cNvPr>
              <p:cNvSpPr txBox="1"/>
              <p:nvPr/>
            </p:nvSpPr>
            <p:spPr>
              <a:xfrm rot="3160205">
                <a:off x="4082034" y="2556084"/>
                <a:ext cx="781454" cy="394118"/>
              </a:xfrm>
              <a:prstGeom prst="rect">
                <a:avLst/>
              </a:prstGeom>
              <a:noFill/>
            </p:spPr>
            <p:txBody>
              <a:bodyPr wrap="none" rtlCol="0">
                <a:spAutoFit/>
              </a:bodyPr>
              <a:lstStyle/>
              <a:p>
                <a:r>
                  <a:rPr lang="sv-SE" sz="800" dirty="0">
                    <a:solidFill>
                      <a:schemeClr val="bg1"/>
                    </a:solidFill>
                  </a:rPr>
                  <a:t>Check</a:t>
                </a:r>
              </a:p>
            </p:txBody>
          </p:sp>
        </p:grpSp>
        <p:grpSp>
          <p:nvGrpSpPr>
            <p:cNvPr id="112" name="Grupp 111">
              <a:extLst>
                <a:ext uri="{FF2B5EF4-FFF2-40B4-BE49-F238E27FC236}">
                  <a16:creationId xmlns:a16="http://schemas.microsoft.com/office/drawing/2014/main" id="{610F03F9-B3FD-D14A-8018-EE3C56BEE5DD}"/>
                </a:ext>
              </a:extLst>
            </p:cNvPr>
            <p:cNvGrpSpPr/>
            <p:nvPr/>
          </p:nvGrpSpPr>
          <p:grpSpPr>
            <a:xfrm>
              <a:off x="4239159" y="1166397"/>
              <a:ext cx="1368000" cy="1386287"/>
              <a:chOff x="3937000" y="1282700"/>
              <a:chExt cx="1787018" cy="1861170"/>
            </a:xfrm>
          </p:grpSpPr>
          <p:pic>
            <p:nvPicPr>
              <p:cNvPr id="118" name="Bildobjekt 117">
                <a:extLst>
                  <a:ext uri="{FF2B5EF4-FFF2-40B4-BE49-F238E27FC236}">
                    <a16:creationId xmlns:a16="http://schemas.microsoft.com/office/drawing/2014/main" id="{23E1850E-B685-9C46-BBAE-91217D4889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000" y="1282700"/>
                <a:ext cx="1787018" cy="1776506"/>
              </a:xfrm>
              <a:prstGeom prst="rect">
                <a:avLst/>
              </a:prstGeom>
            </p:spPr>
          </p:pic>
          <p:sp>
            <p:nvSpPr>
              <p:cNvPr id="119" name="textruta 118">
                <a:extLst>
                  <a:ext uri="{FF2B5EF4-FFF2-40B4-BE49-F238E27FC236}">
                    <a16:creationId xmlns:a16="http://schemas.microsoft.com/office/drawing/2014/main" id="{D8BCA02F-D002-EA40-B18A-D0B93FFBBD56}"/>
                  </a:ext>
                </a:extLst>
              </p:cNvPr>
              <p:cNvSpPr txBox="1"/>
              <p:nvPr/>
            </p:nvSpPr>
            <p:spPr>
              <a:xfrm rot="18914123">
                <a:off x="4163614" y="1725739"/>
                <a:ext cx="669180" cy="387270"/>
              </a:xfrm>
              <a:prstGeom prst="rect">
                <a:avLst/>
              </a:prstGeom>
              <a:noFill/>
            </p:spPr>
            <p:txBody>
              <a:bodyPr wrap="none" rtlCol="0">
                <a:spAutoFit/>
              </a:bodyPr>
              <a:lstStyle/>
              <a:p>
                <a:r>
                  <a:rPr lang="sv-SE" sz="800" dirty="0">
                    <a:solidFill>
                      <a:schemeClr val="bg1"/>
                    </a:solidFill>
                  </a:rPr>
                  <a:t>Plan</a:t>
                </a:r>
                <a:endParaRPr lang="sv-SE" sz="1000" dirty="0">
                  <a:solidFill>
                    <a:schemeClr val="bg1"/>
                  </a:solidFill>
                </a:endParaRPr>
              </a:p>
            </p:txBody>
          </p:sp>
          <p:sp>
            <p:nvSpPr>
              <p:cNvPr id="120" name="textruta 119">
                <a:extLst>
                  <a:ext uri="{FF2B5EF4-FFF2-40B4-BE49-F238E27FC236}">
                    <a16:creationId xmlns:a16="http://schemas.microsoft.com/office/drawing/2014/main" id="{C011D71A-C552-F343-BDAD-48BB70B386DE}"/>
                  </a:ext>
                </a:extLst>
              </p:cNvPr>
              <p:cNvSpPr txBox="1"/>
              <p:nvPr/>
            </p:nvSpPr>
            <p:spPr>
              <a:xfrm rot="18914123">
                <a:off x="4920108" y="2535451"/>
                <a:ext cx="587072" cy="387270"/>
              </a:xfrm>
              <a:prstGeom prst="rect">
                <a:avLst/>
              </a:prstGeom>
              <a:noFill/>
            </p:spPr>
            <p:txBody>
              <a:bodyPr wrap="none" rtlCol="0">
                <a:spAutoFit/>
              </a:bodyPr>
              <a:lstStyle/>
              <a:p>
                <a:r>
                  <a:rPr lang="sv-SE" sz="800" dirty="0" err="1">
                    <a:solidFill>
                      <a:schemeClr val="bg1"/>
                    </a:solidFill>
                  </a:rPr>
                  <a:t>Act</a:t>
                </a:r>
                <a:endParaRPr lang="sv-SE" sz="800" dirty="0">
                  <a:solidFill>
                    <a:schemeClr val="bg1"/>
                  </a:solidFill>
                </a:endParaRPr>
              </a:p>
            </p:txBody>
          </p:sp>
          <p:sp>
            <p:nvSpPr>
              <p:cNvPr id="121" name="textruta 120">
                <a:extLst>
                  <a:ext uri="{FF2B5EF4-FFF2-40B4-BE49-F238E27FC236}">
                    <a16:creationId xmlns:a16="http://schemas.microsoft.com/office/drawing/2014/main" id="{EC204B2A-27D0-7A4B-8461-D2FAAFE72860}"/>
                  </a:ext>
                </a:extLst>
              </p:cNvPr>
              <p:cNvSpPr txBox="1"/>
              <p:nvPr/>
            </p:nvSpPr>
            <p:spPr>
              <a:xfrm rot="3160205">
                <a:off x="5022166" y="1830614"/>
                <a:ext cx="542294" cy="394118"/>
              </a:xfrm>
              <a:prstGeom prst="rect">
                <a:avLst/>
              </a:prstGeom>
              <a:noFill/>
            </p:spPr>
            <p:txBody>
              <a:bodyPr wrap="none" rtlCol="0">
                <a:spAutoFit/>
              </a:bodyPr>
              <a:lstStyle/>
              <a:p>
                <a:r>
                  <a:rPr lang="sv-SE" sz="800" dirty="0">
                    <a:solidFill>
                      <a:schemeClr val="bg1"/>
                    </a:solidFill>
                  </a:rPr>
                  <a:t>Do</a:t>
                </a:r>
              </a:p>
            </p:txBody>
          </p:sp>
          <p:sp>
            <p:nvSpPr>
              <p:cNvPr id="122" name="textruta 121">
                <a:extLst>
                  <a:ext uri="{FF2B5EF4-FFF2-40B4-BE49-F238E27FC236}">
                    <a16:creationId xmlns:a16="http://schemas.microsoft.com/office/drawing/2014/main" id="{7BB21FFE-25F6-C84E-B53C-66CA8C2ADCA3}"/>
                  </a:ext>
                </a:extLst>
              </p:cNvPr>
              <p:cNvSpPr txBox="1"/>
              <p:nvPr/>
            </p:nvSpPr>
            <p:spPr>
              <a:xfrm rot="3160205">
                <a:off x="4082034" y="2556084"/>
                <a:ext cx="781454" cy="394118"/>
              </a:xfrm>
              <a:prstGeom prst="rect">
                <a:avLst/>
              </a:prstGeom>
              <a:noFill/>
            </p:spPr>
            <p:txBody>
              <a:bodyPr wrap="none" rtlCol="0">
                <a:spAutoFit/>
              </a:bodyPr>
              <a:lstStyle/>
              <a:p>
                <a:r>
                  <a:rPr lang="sv-SE" sz="800" dirty="0">
                    <a:solidFill>
                      <a:schemeClr val="bg1"/>
                    </a:solidFill>
                  </a:rPr>
                  <a:t>Check</a:t>
                </a:r>
              </a:p>
            </p:txBody>
          </p:sp>
        </p:grpSp>
        <p:sp>
          <p:nvSpPr>
            <p:cNvPr id="114" name="textruta 113">
              <a:extLst>
                <a:ext uri="{FF2B5EF4-FFF2-40B4-BE49-F238E27FC236}">
                  <a16:creationId xmlns:a16="http://schemas.microsoft.com/office/drawing/2014/main" id="{39633CD7-801A-914F-96C7-7B4AD7728AF0}"/>
                </a:ext>
              </a:extLst>
            </p:cNvPr>
            <p:cNvSpPr txBox="1"/>
            <p:nvPr/>
          </p:nvSpPr>
          <p:spPr>
            <a:xfrm>
              <a:off x="3315609" y="1794851"/>
              <a:ext cx="341665" cy="329665"/>
            </a:xfrm>
            <a:prstGeom prst="rect">
              <a:avLst/>
            </a:prstGeom>
            <a:noFill/>
          </p:spPr>
          <p:txBody>
            <a:bodyPr wrap="none" rtlCol="0">
              <a:spAutoFit/>
            </a:bodyPr>
            <a:lstStyle/>
            <a:p>
              <a:r>
                <a:rPr lang="sv-SE" sz="1000" b="1" dirty="0"/>
                <a:t>?</a:t>
              </a:r>
            </a:p>
          </p:txBody>
        </p:sp>
        <p:sp>
          <p:nvSpPr>
            <p:cNvPr id="115" name="textruta 114">
              <a:extLst>
                <a:ext uri="{FF2B5EF4-FFF2-40B4-BE49-F238E27FC236}">
                  <a16:creationId xmlns:a16="http://schemas.microsoft.com/office/drawing/2014/main" id="{E56D9C29-9A70-8547-B1FB-BD95E15DD188}"/>
                </a:ext>
              </a:extLst>
            </p:cNvPr>
            <p:cNvSpPr txBox="1"/>
            <p:nvPr/>
          </p:nvSpPr>
          <p:spPr>
            <a:xfrm>
              <a:off x="4630985" y="1720036"/>
              <a:ext cx="258696" cy="329665"/>
            </a:xfrm>
            <a:prstGeom prst="rect">
              <a:avLst/>
            </a:prstGeom>
            <a:noFill/>
          </p:spPr>
          <p:txBody>
            <a:bodyPr wrap="none" rtlCol="0">
              <a:spAutoFit/>
            </a:bodyPr>
            <a:lstStyle/>
            <a:p>
              <a:endParaRPr lang="sv-SE" sz="1000" b="1" dirty="0"/>
            </a:p>
          </p:txBody>
        </p:sp>
        <p:cxnSp>
          <p:nvCxnSpPr>
            <p:cNvPr id="116" name="Rak 115">
              <a:extLst>
                <a:ext uri="{FF2B5EF4-FFF2-40B4-BE49-F238E27FC236}">
                  <a16:creationId xmlns:a16="http://schemas.microsoft.com/office/drawing/2014/main" id="{B1E88C74-0C61-7C4A-AED2-D3210B5CA5E1}"/>
                </a:ext>
              </a:extLst>
            </p:cNvPr>
            <p:cNvCxnSpPr>
              <a:cxnSpLocks/>
            </p:cNvCxnSpPr>
            <p:nvPr/>
          </p:nvCxnSpPr>
          <p:spPr>
            <a:xfrm>
              <a:off x="2572337" y="1978783"/>
              <a:ext cx="3883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Rak 116">
              <a:extLst>
                <a:ext uri="{FF2B5EF4-FFF2-40B4-BE49-F238E27FC236}">
                  <a16:creationId xmlns:a16="http://schemas.microsoft.com/office/drawing/2014/main" id="{60EF18FF-F2D9-F548-933F-AEFC317545A2}"/>
                </a:ext>
              </a:extLst>
            </p:cNvPr>
            <p:cNvCxnSpPr>
              <a:cxnSpLocks/>
            </p:cNvCxnSpPr>
            <p:nvPr/>
          </p:nvCxnSpPr>
          <p:spPr>
            <a:xfrm>
              <a:off x="3998550" y="1950894"/>
              <a:ext cx="388388"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33" name="textruta 132">
            <a:extLst>
              <a:ext uri="{FF2B5EF4-FFF2-40B4-BE49-F238E27FC236}">
                <a16:creationId xmlns:a16="http://schemas.microsoft.com/office/drawing/2014/main" id="{4AF95CC7-3B15-0544-918C-447AA4AA6F63}"/>
              </a:ext>
            </a:extLst>
          </p:cNvPr>
          <p:cNvSpPr txBox="1"/>
          <p:nvPr/>
        </p:nvSpPr>
        <p:spPr>
          <a:xfrm>
            <a:off x="9021995" y="4668208"/>
            <a:ext cx="243978" cy="246221"/>
          </a:xfrm>
          <a:prstGeom prst="rect">
            <a:avLst/>
          </a:prstGeom>
          <a:noFill/>
        </p:spPr>
        <p:txBody>
          <a:bodyPr wrap="none" rtlCol="0">
            <a:spAutoFit/>
          </a:bodyPr>
          <a:lstStyle/>
          <a:p>
            <a:r>
              <a:rPr lang="sv-SE" sz="1000" b="1" dirty="0"/>
              <a:t>?</a:t>
            </a:r>
          </a:p>
        </p:txBody>
      </p:sp>
      <p:sp>
        <p:nvSpPr>
          <p:cNvPr id="134" name="textruta 133">
            <a:extLst>
              <a:ext uri="{FF2B5EF4-FFF2-40B4-BE49-F238E27FC236}">
                <a16:creationId xmlns:a16="http://schemas.microsoft.com/office/drawing/2014/main" id="{A59593BA-D3D7-0C48-AE93-375C57D6FEBE}"/>
              </a:ext>
            </a:extLst>
          </p:cNvPr>
          <p:cNvSpPr txBox="1"/>
          <p:nvPr/>
        </p:nvSpPr>
        <p:spPr>
          <a:xfrm>
            <a:off x="11089793" y="4669110"/>
            <a:ext cx="243978" cy="246221"/>
          </a:xfrm>
          <a:prstGeom prst="rect">
            <a:avLst/>
          </a:prstGeom>
          <a:noFill/>
        </p:spPr>
        <p:txBody>
          <a:bodyPr wrap="none" rtlCol="0">
            <a:spAutoFit/>
          </a:bodyPr>
          <a:lstStyle/>
          <a:p>
            <a:r>
              <a:rPr lang="sv-SE" sz="1000" b="1" dirty="0"/>
              <a:t>?</a:t>
            </a:r>
          </a:p>
        </p:txBody>
      </p:sp>
      <p:sp>
        <p:nvSpPr>
          <p:cNvPr id="135" name="Ellips 134">
            <a:extLst>
              <a:ext uri="{FF2B5EF4-FFF2-40B4-BE49-F238E27FC236}">
                <a16:creationId xmlns:a16="http://schemas.microsoft.com/office/drawing/2014/main" id="{A2EC0155-7C37-9848-BAA9-C10843E67359}"/>
              </a:ext>
            </a:extLst>
          </p:cNvPr>
          <p:cNvSpPr/>
          <p:nvPr/>
        </p:nvSpPr>
        <p:spPr>
          <a:xfrm>
            <a:off x="1071563" y="3792772"/>
            <a:ext cx="4222919" cy="182732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141" name="Rak pil 140">
            <a:extLst>
              <a:ext uri="{FF2B5EF4-FFF2-40B4-BE49-F238E27FC236}">
                <a16:creationId xmlns:a16="http://schemas.microsoft.com/office/drawing/2014/main" id="{D19AF04E-53E9-B74E-BB81-174E7C2AE842}"/>
              </a:ext>
            </a:extLst>
          </p:cNvPr>
          <p:cNvCxnSpPr>
            <a:cxnSpLocks/>
          </p:cNvCxnSpPr>
          <p:nvPr/>
        </p:nvCxnSpPr>
        <p:spPr>
          <a:xfrm>
            <a:off x="8616674" y="518785"/>
            <a:ext cx="0" cy="1668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6" name="textruta 135">
            <a:extLst>
              <a:ext uri="{FF2B5EF4-FFF2-40B4-BE49-F238E27FC236}">
                <a16:creationId xmlns:a16="http://schemas.microsoft.com/office/drawing/2014/main" id="{8AE1BFF4-656D-E443-9765-769894A80632}"/>
              </a:ext>
            </a:extLst>
          </p:cNvPr>
          <p:cNvSpPr txBox="1"/>
          <p:nvPr/>
        </p:nvSpPr>
        <p:spPr>
          <a:xfrm>
            <a:off x="6295797" y="127061"/>
            <a:ext cx="2653059" cy="338554"/>
          </a:xfrm>
          <a:prstGeom prst="rect">
            <a:avLst/>
          </a:prstGeom>
          <a:noFill/>
        </p:spPr>
        <p:txBody>
          <a:bodyPr wrap="square" rtlCol="0">
            <a:spAutoFit/>
          </a:bodyPr>
          <a:lstStyle/>
          <a:p>
            <a:pPr algn="ctr"/>
            <a:r>
              <a:rPr lang="sv-SE" sz="1600" dirty="0"/>
              <a:t>Beyond 2030                     </a:t>
            </a:r>
          </a:p>
        </p:txBody>
      </p:sp>
      <p:cxnSp>
        <p:nvCxnSpPr>
          <p:cNvPr id="139" name="Rak pil 138">
            <a:extLst>
              <a:ext uri="{FF2B5EF4-FFF2-40B4-BE49-F238E27FC236}">
                <a16:creationId xmlns:a16="http://schemas.microsoft.com/office/drawing/2014/main" id="{F8BD355E-C0BD-D446-9EB9-EF2CD364BD92}"/>
              </a:ext>
            </a:extLst>
          </p:cNvPr>
          <p:cNvCxnSpPr>
            <a:cxnSpLocks/>
          </p:cNvCxnSpPr>
          <p:nvPr/>
        </p:nvCxnSpPr>
        <p:spPr>
          <a:xfrm>
            <a:off x="6661975" y="509140"/>
            <a:ext cx="0" cy="1668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8" name="Rak 137">
            <a:extLst>
              <a:ext uri="{FF2B5EF4-FFF2-40B4-BE49-F238E27FC236}">
                <a16:creationId xmlns:a16="http://schemas.microsoft.com/office/drawing/2014/main" id="{37A7BD4E-1D63-004E-8BC5-6510FCDC83D1}"/>
              </a:ext>
            </a:extLst>
          </p:cNvPr>
          <p:cNvCxnSpPr>
            <a:cxnSpLocks/>
          </p:cNvCxnSpPr>
          <p:nvPr/>
        </p:nvCxnSpPr>
        <p:spPr>
          <a:xfrm>
            <a:off x="6657733" y="518785"/>
            <a:ext cx="1974649" cy="0"/>
          </a:xfrm>
          <a:prstGeom prst="line">
            <a:avLst/>
          </a:prstGeom>
        </p:spPr>
        <p:style>
          <a:lnRef idx="2">
            <a:schemeClr val="accent1"/>
          </a:lnRef>
          <a:fillRef idx="0">
            <a:schemeClr val="accent1"/>
          </a:fillRef>
          <a:effectRef idx="1">
            <a:schemeClr val="accent1"/>
          </a:effectRef>
          <a:fontRef idx="minor">
            <a:schemeClr val="tx1"/>
          </a:fontRef>
        </p:style>
      </p:cxnSp>
      <p:sp>
        <p:nvSpPr>
          <p:cNvPr id="100" name="textruta 99">
            <a:extLst>
              <a:ext uri="{FF2B5EF4-FFF2-40B4-BE49-F238E27FC236}">
                <a16:creationId xmlns:a16="http://schemas.microsoft.com/office/drawing/2014/main" id="{6FB93EAD-4E81-C142-8FC7-97B6E283A733}"/>
              </a:ext>
            </a:extLst>
          </p:cNvPr>
          <p:cNvSpPr txBox="1"/>
          <p:nvPr/>
        </p:nvSpPr>
        <p:spPr>
          <a:xfrm>
            <a:off x="3793411" y="127061"/>
            <a:ext cx="1890735" cy="338554"/>
          </a:xfrm>
          <a:prstGeom prst="rect">
            <a:avLst/>
          </a:prstGeom>
          <a:noFill/>
        </p:spPr>
        <p:txBody>
          <a:bodyPr wrap="square" rtlCol="0">
            <a:spAutoFit/>
          </a:bodyPr>
          <a:lstStyle/>
          <a:p>
            <a:r>
              <a:rPr lang="sv-SE" sz="1600" dirty="0"/>
              <a:t>       Strategy 2030</a:t>
            </a:r>
          </a:p>
        </p:txBody>
      </p:sp>
      <p:cxnSp>
        <p:nvCxnSpPr>
          <p:cNvPr id="104" name="Rak pil 103">
            <a:extLst>
              <a:ext uri="{FF2B5EF4-FFF2-40B4-BE49-F238E27FC236}">
                <a16:creationId xmlns:a16="http://schemas.microsoft.com/office/drawing/2014/main" id="{E04CC5B7-0FF3-0A4E-B09F-CF8CF44C7AD2}"/>
              </a:ext>
            </a:extLst>
          </p:cNvPr>
          <p:cNvCxnSpPr>
            <a:cxnSpLocks/>
          </p:cNvCxnSpPr>
          <p:nvPr/>
        </p:nvCxnSpPr>
        <p:spPr>
          <a:xfrm>
            <a:off x="4738778" y="465615"/>
            <a:ext cx="0" cy="1668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5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1" nodeType="clickEffect">
                                  <p:stCondLst>
                                    <p:cond delay="0"/>
                                  </p:stCondLst>
                                  <p:childTnLst>
                                    <p:animRot by="21600000">
                                      <p:cBhvr>
                                        <p:cTn id="10" dur="2000" fill="hold"/>
                                        <p:tgtEl>
                                          <p:spTgt spid="1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7C16E93-3AB0-B54D-A1C2-55C42B4834E9}"/>
              </a:ext>
            </a:extLst>
          </p:cNvPr>
          <p:cNvSpPr/>
          <p:nvPr/>
        </p:nvSpPr>
        <p:spPr>
          <a:xfrm>
            <a:off x="1120746" y="3511836"/>
            <a:ext cx="1871700" cy="2846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Utveckla kvalitets-turism genom anpassade produkter och tjänster</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Förbättra den Sveriges  konkurrenskraft</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Öka vistelsetiden och omsättningen per dygn för varje gäst</a:t>
            </a:r>
          </a:p>
          <a:p>
            <a:pPr marL="138113" indent="-138113">
              <a:spcBef>
                <a:spcPts val="300"/>
              </a:spcBef>
              <a:spcAft>
                <a:spcPts val="300"/>
              </a:spcAft>
              <a:buFont typeface="Arial" panose="020B0604020202020204" pitchFamily="34" charset="0"/>
              <a:buChar char="•"/>
            </a:pPr>
            <a:endParaRPr lang="sv-SE" sz="1300" dirty="0">
              <a:latin typeface="Calibri" panose="020F0502020204030204" pitchFamily="34" charset="0"/>
              <a:cs typeface="Calibri" panose="020F0502020204030204" pitchFamily="34" charset="0"/>
            </a:endParaRPr>
          </a:p>
          <a:p>
            <a:pPr marL="138113" indent="-138113">
              <a:spcBef>
                <a:spcPts val="300"/>
              </a:spcBef>
              <a:spcAft>
                <a:spcPts val="300"/>
              </a:spcAft>
              <a:buFont typeface="Arial" panose="020B0604020202020204" pitchFamily="34" charset="0"/>
              <a:buChar char="•"/>
            </a:pPr>
            <a:endParaRPr lang="sv-SE" sz="1300" dirty="0">
              <a:latin typeface="Calibri" panose="020F0502020204030204" pitchFamily="34" charset="0"/>
              <a:cs typeface="Calibri" panose="020F0502020204030204" pitchFamily="34" charset="0"/>
            </a:endParaRPr>
          </a:p>
          <a:p>
            <a:pPr marL="138113" indent="-138113">
              <a:buFont typeface="Arial" panose="020B0604020202020204" pitchFamily="34" charset="0"/>
              <a:buChar char="•"/>
            </a:pPr>
            <a:endParaRPr lang="sv-SE" sz="1300" dirty="0">
              <a:latin typeface="Calibri" panose="020F0502020204030204" pitchFamily="34" charset="0"/>
              <a:cs typeface="Calibri" panose="020F0502020204030204" pitchFamily="34" charset="0"/>
            </a:endParaRP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p:txBody>
      </p:sp>
      <p:cxnSp>
        <p:nvCxnSpPr>
          <p:cNvPr id="21" name="Rak pil 20">
            <a:extLst>
              <a:ext uri="{FF2B5EF4-FFF2-40B4-BE49-F238E27FC236}">
                <a16:creationId xmlns:a16="http://schemas.microsoft.com/office/drawing/2014/main" id="{FFB7E84C-E0E3-6444-BFA2-9FBBCC638E36}"/>
              </a:ext>
            </a:extLst>
          </p:cNvPr>
          <p:cNvCxnSpPr>
            <a:cxnSpLocks/>
          </p:cNvCxnSpPr>
          <p:nvPr/>
        </p:nvCxnSpPr>
        <p:spPr>
          <a:xfrm>
            <a:off x="6019333" y="1455561"/>
            <a:ext cx="2790712" cy="1480468"/>
          </a:xfrm>
          <a:prstGeom prst="straightConnector1">
            <a:avLst/>
          </a:prstGeom>
          <a:ln w="19050"/>
        </p:spPr>
        <p:style>
          <a:lnRef idx="1">
            <a:schemeClr val="accent1"/>
          </a:lnRef>
          <a:fillRef idx="0">
            <a:schemeClr val="accent1"/>
          </a:fillRef>
          <a:effectRef idx="0">
            <a:schemeClr val="accent1"/>
          </a:effectRef>
          <a:fontRef idx="minor">
            <a:schemeClr val="tx1"/>
          </a:fontRef>
        </p:style>
      </p:cxnSp>
      <p:cxnSp>
        <p:nvCxnSpPr>
          <p:cNvPr id="25" name="Rak pil 24">
            <a:extLst>
              <a:ext uri="{FF2B5EF4-FFF2-40B4-BE49-F238E27FC236}">
                <a16:creationId xmlns:a16="http://schemas.microsoft.com/office/drawing/2014/main" id="{FFB29F0B-D431-6245-B924-578AF59CD360}"/>
              </a:ext>
            </a:extLst>
          </p:cNvPr>
          <p:cNvCxnSpPr>
            <a:cxnSpLocks/>
          </p:cNvCxnSpPr>
          <p:nvPr/>
        </p:nvCxnSpPr>
        <p:spPr>
          <a:xfrm>
            <a:off x="6018344" y="1455561"/>
            <a:ext cx="906389" cy="1543822"/>
          </a:xfrm>
          <a:prstGeom prst="straightConnector1">
            <a:avLst/>
          </a:prstGeom>
          <a:ln w="19050"/>
        </p:spPr>
        <p:style>
          <a:lnRef idx="1">
            <a:schemeClr val="accent1"/>
          </a:lnRef>
          <a:fillRef idx="0">
            <a:schemeClr val="accent1"/>
          </a:fillRef>
          <a:effectRef idx="0">
            <a:schemeClr val="accent1"/>
          </a:effectRef>
          <a:fontRef idx="minor">
            <a:schemeClr val="tx1"/>
          </a:fontRef>
        </p:style>
      </p:cxnSp>
      <p:cxnSp>
        <p:nvCxnSpPr>
          <p:cNvPr id="27" name="Rak pil 26">
            <a:extLst>
              <a:ext uri="{FF2B5EF4-FFF2-40B4-BE49-F238E27FC236}">
                <a16:creationId xmlns:a16="http://schemas.microsoft.com/office/drawing/2014/main" id="{D1FA59F2-3B9A-9B46-BF37-89F3ECBF64B4}"/>
              </a:ext>
            </a:extLst>
          </p:cNvPr>
          <p:cNvCxnSpPr>
            <a:cxnSpLocks/>
          </p:cNvCxnSpPr>
          <p:nvPr/>
        </p:nvCxnSpPr>
        <p:spPr>
          <a:xfrm flipH="1">
            <a:off x="5109927" y="1455561"/>
            <a:ext cx="908417" cy="1543822"/>
          </a:xfrm>
          <a:prstGeom prst="straightConnector1">
            <a:avLst/>
          </a:prstGeom>
          <a:ln w="19050"/>
        </p:spPr>
        <p:style>
          <a:lnRef idx="1">
            <a:schemeClr val="accent1"/>
          </a:lnRef>
          <a:fillRef idx="0">
            <a:schemeClr val="accent1"/>
          </a:fillRef>
          <a:effectRef idx="0">
            <a:schemeClr val="accent1"/>
          </a:effectRef>
          <a:fontRef idx="minor">
            <a:schemeClr val="tx1"/>
          </a:fontRef>
        </p:style>
      </p:cxnSp>
      <p:cxnSp>
        <p:nvCxnSpPr>
          <p:cNvPr id="29" name="Rak pil 28">
            <a:extLst>
              <a:ext uri="{FF2B5EF4-FFF2-40B4-BE49-F238E27FC236}">
                <a16:creationId xmlns:a16="http://schemas.microsoft.com/office/drawing/2014/main" id="{3001EBF9-4E8C-C341-8D18-694463B0F2C5}"/>
              </a:ext>
            </a:extLst>
          </p:cNvPr>
          <p:cNvCxnSpPr>
            <a:cxnSpLocks/>
          </p:cNvCxnSpPr>
          <p:nvPr/>
        </p:nvCxnSpPr>
        <p:spPr>
          <a:xfrm flipH="1">
            <a:off x="3095581" y="1449017"/>
            <a:ext cx="2921775" cy="1413453"/>
          </a:xfrm>
          <a:prstGeom prst="straightConnector1">
            <a:avLst/>
          </a:prstGeom>
          <a:ln w="19050"/>
        </p:spPr>
        <p:style>
          <a:lnRef idx="1">
            <a:schemeClr val="accent1"/>
          </a:lnRef>
          <a:fillRef idx="0">
            <a:schemeClr val="accent1"/>
          </a:fillRef>
          <a:effectRef idx="0">
            <a:schemeClr val="accent1"/>
          </a:effectRef>
          <a:fontRef idx="minor">
            <a:schemeClr val="tx1"/>
          </a:fontRef>
        </p:style>
      </p:cxnSp>
      <p:cxnSp>
        <p:nvCxnSpPr>
          <p:cNvPr id="31" name="Rak pil 30">
            <a:extLst>
              <a:ext uri="{FF2B5EF4-FFF2-40B4-BE49-F238E27FC236}">
                <a16:creationId xmlns:a16="http://schemas.microsoft.com/office/drawing/2014/main" id="{1ECC5D34-CFF4-CE42-85CC-507B7C07F08F}"/>
              </a:ext>
            </a:extLst>
          </p:cNvPr>
          <p:cNvCxnSpPr>
            <a:cxnSpLocks/>
          </p:cNvCxnSpPr>
          <p:nvPr/>
        </p:nvCxnSpPr>
        <p:spPr>
          <a:xfrm flipH="1">
            <a:off x="1213191" y="1445041"/>
            <a:ext cx="4816542" cy="844789"/>
          </a:xfrm>
          <a:prstGeom prst="straightConnector1">
            <a:avLst/>
          </a:prstGeom>
          <a:ln w="19050"/>
        </p:spPr>
        <p:style>
          <a:lnRef idx="1">
            <a:schemeClr val="accent1"/>
          </a:lnRef>
          <a:fillRef idx="0">
            <a:schemeClr val="accent1"/>
          </a:fillRef>
          <a:effectRef idx="0">
            <a:schemeClr val="accent1"/>
          </a:effectRef>
          <a:fontRef idx="minor">
            <a:schemeClr val="tx1"/>
          </a:fontRef>
        </p:style>
      </p:cxnSp>
      <p:cxnSp>
        <p:nvCxnSpPr>
          <p:cNvPr id="34" name="Rak pil 33">
            <a:extLst>
              <a:ext uri="{FF2B5EF4-FFF2-40B4-BE49-F238E27FC236}">
                <a16:creationId xmlns:a16="http://schemas.microsoft.com/office/drawing/2014/main" id="{968B8B0E-66E3-9340-AA1E-76ED8D2D2C7D}"/>
              </a:ext>
            </a:extLst>
          </p:cNvPr>
          <p:cNvCxnSpPr>
            <a:cxnSpLocks/>
          </p:cNvCxnSpPr>
          <p:nvPr/>
        </p:nvCxnSpPr>
        <p:spPr>
          <a:xfrm>
            <a:off x="6026414" y="1455561"/>
            <a:ext cx="4906629" cy="953117"/>
          </a:xfrm>
          <a:prstGeom prst="straightConnector1">
            <a:avLst/>
          </a:prstGeom>
          <a:ln w="19050"/>
        </p:spPr>
        <p:style>
          <a:lnRef idx="1">
            <a:schemeClr val="accent1"/>
          </a:lnRef>
          <a:fillRef idx="0">
            <a:schemeClr val="accent1"/>
          </a:fillRef>
          <a:effectRef idx="0">
            <a:schemeClr val="accent1"/>
          </a:effectRef>
          <a:fontRef idx="minor">
            <a:schemeClr val="tx1"/>
          </a:fontRef>
        </p:style>
      </p:cxnSp>
      <p:sp>
        <p:nvSpPr>
          <p:cNvPr id="37" name="Ellips 36">
            <a:extLst>
              <a:ext uri="{FF2B5EF4-FFF2-40B4-BE49-F238E27FC236}">
                <a16:creationId xmlns:a16="http://schemas.microsoft.com/office/drawing/2014/main" id="{139A83DF-308C-FA46-801A-AF16FE8DB92E}"/>
              </a:ext>
            </a:extLst>
          </p:cNvPr>
          <p:cNvSpPr/>
          <p:nvPr/>
        </p:nvSpPr>
        <p:spPr>
          <a:xfrm>
            <a:off x="5005306" y="1375458"/>
            <a:ext cx="2043204" cy="371832"/>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308CB1F3-13D9-9843-9540-01B234881DE0}"/>
              </a:ext>
            </a:extLst>
          </p:cNvPr>
          <p:cNvSpPr/>
          <p:nvPr/>
        </p:nvSpPr>
        <p:spPr>
          <a:xfrm>
            <a:off x="1213191" y="200260"/>
            <a:ext cx="9626446" cy="12532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a:p>
            <a:r>
              <a:rPr lang="sv-SE" sz="1400" dirty="0">
                <a:latin typeface="Avenir Medium" panose="02000503020000020003" pitchFamily="2" charset="0"/>
                <a:cs typeface="Futura Medium" panose="020B0602020204020303" pitchFamily="34" charset="-79"/>
              </a:rPr>
              <a:t>Sverige utmärker sig genom att vara en ledande ”kvalitetsdestination” som genom hållbar och balanserad utveckling levererar unika ”svenska” upplevelser och värden för att attrahera besökare. Besöksnäringen bidrar till samhället genom att vara en starkt kraft som driver landets socio-ekonomiska utveckling, välstånd och innanförskap. </a:t>
            </a:r>
          </a:p>
          <a:p>
            <a:endParaRPr lang="sv-SE" sz="1400" dirty="0">
              <a:latin typeface="Avenir Medium" panose="02000503020000020003" pitchFamily="2" charset="0"/>
              <a:cs typeface="Futura Medium" panose="020B0602020204020303" pitchFamily="34" charset="-79"/>
            </a:endParaRPr>
          </a:p>
          <a:p>
            <a:r>
              <a:rPr lang="sv-SE" sz="1400" dirty="0">
                <a:latin typeface="Avenir Medium" panose="02000503020000020003" pitchFamily="2" charset="0"/>
                <a:cs typeface="Futura Medium" panose="020B0602020204020303" pitchFamily="34" charset="-79"/>
              </a:rPr>
              <a:t>Besöksnäringen ska vara lukrativ att investera, arbeta och driva verksamhet i.  </a:t>
            </a: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a:p>
            <a:pPr algn="ctr"/>
            <a:endParaRPr lang="sv-SE" dirty="0"/>
          </a:p>
        </p:txBody>
      </p:sp>
      <p:sp>
        <p:nvSpPr>
          <p:cNvPr id="23" name="Rektangel 22">
            <a:extLst>
              <a:ext uri="{FF2B5EF4-FFF2-40B4-BE49-F238E27FC236}">
                <a16:creationId xmlns:a16="http://schemas.microsoft.com/office/drawing/2014/main" id="{BAFD4F0F-4705-B44D-9F25-D6DB8D077094}"/>
              </a:ext>
            </a:extLst>
          </p:cNvPr>
          <p:cNvSpPr/>
          <p:nvPr/>
        </p:nvSpPr>
        <p:spPr>
          <a:xfrm>
            <a:off x="1443250" y="2380855"/>
            <a:ext cx="1871700" cy="527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350" dirty="0">
                <a:solidFill>
                  <a:schemeClr val="tx1"/>
                </a:solidFill>
                <a:latin typeface="Avenir Medium" panose="02000503020000020003" pitchFamily="2" charset="0"/>
                <a:cs typeface="Futura Medium" panose="020B0602020204020303" pitchFamily="34" charset="-79"/>
              </a:rPr>
              <a:t>Ledande kvalitets- destination </a:t>
            </a:r>
          </a:p>
        </p:txBody>
      </p:sp>
      <p:sp>
        <p:nvSpPr>
          <p:cNvPr id="4" name="Höger 3">
            <a:extLst>
              <a:ext uri="{FF2B5EF4-FFF2-40B4-BE49-F238E27FC236}">
                <a16:creationId xmlns:a16="http://schemas.microsoft.com/office/drawing/2014/main" id="{8BD2DC50-5008-DE42-A13E-90F97679428D}"/>
              </a:ext>
            </a:extLst>
          </p:cNvPr>
          <p:cNvSpPr/>
          <p:nvPr/>
        </p:nvSpPr>
        <p:spPr>
          <a:xfrm rot="20446123">
            <a:off x="4133244" y="1787758"/>
            <a:ext cx="511728" cy="29512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400">
              <a:latin typeface="Avenir Medium" panose="02000503020000020003" pitchFamily="2" charset="0"/>
              <a:cs typeface="Futura Medium" panose="020B0602020204020303" pitchFamily="34" charset="-79"/>
            </a:endParaRPr>
          </a:p>
        </p:txBody>
      </p:sp>
      <p:sp>
        <p:nvSpPr>
          <p:cNvPr id="24" name="Rektangel 23">
            <a:extLst>
              <a:ext uri="{FF2B5EF4-FFF2-40B4-BE49-F238E27FC236}">
                <a16:creationId xmlns:a16="http://schemas.microsoft.com/office/drawing/2014/main" id="{8A53A096-4361-2944-B89A-301E95B208C4}"/>
              </a:ext>
            </a:extLst>
          </p:cNvPr>
          <p:cNvSpPr/>
          <p:nvPr/>
        </p:nvSpPr>
        <p:spPr>
          <a:xfrm>
            <a:off x="3108532" y="3524316"/>
            <a:ext cx="1871700" cy="28463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Välja marknadsmix – gästers ursprung inter-nationella, nationella och differentierade segment</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Optimera säsonger som tid och plats för vald marknadsmix</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Utveckla produkter visavi marknadsmix och företagens leveransförmåga </a:t>
            </a:r>
          </a:p>
          <a:p>
            <a:pPr marL="138113" indent="-138113">
              <a:spcBef>
                <a:spcPts val="100"/>
              </a:spcBef>
              <a:spcAft>
                <a:spcPts val="300"/>
              </a:spcAft>
              <a:buFont typeface="Arial" panose="020B0604020202020204" pitchFamily="34" charset="0"/>
              <a:buChar char="•"/>
            </a:pPr>
            <a:r>
              <a:rPr lang="sv-SE" sz="1250" dirty="0">
                <a:latin typeface="Calibri" panose="020F0502020204030204" pitchFamily="34" charset="0"/>
                <a:cs typeface="Calibri" panose="020F0502020204030204" pitchFamily="34" charset="0"/>
              </a:rPr>
              <a:t>Förhindra överturism</a:t>
            </a:r>
            <a:endParaRPr lang="sv-SE" sz="1300" dirty="0">
              <a:latin typeface="Calibri" panose="020F0502020204030204" pitchFamily="34" charset="0"/>
              <a:cs typeface="Calibri" panose="020F0502020204030204" pitchFamily="34" charset="0"/>
            </a:endParaRP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p:txBody>
      </p:sp>
      <p:sp>
        <p:nvSpPr>
          <p:cNvPr id="26" name="Rektangel 25">
            <a:extLst>
              <a:ext uri="{FF2B5EF4-FFF2-40B4-BE49-F238E27FC236}">
                <a16:creationId xmlns:a16="http://schemas.microsoft.com/office/drawing/2014/main" id="{F23BE9A1-9DB1-B340-ACD6-711BD59A215B}"/>
              </a:ext>
            </a:extLst>
          </p:cNvPr>
          <p:cNvSpPr/>
          <p:nvPr/>
        </p:nvSpPr>
        <p:spPr>
          <a:xfrm>
            <a:off x="3386272" y="2658812"/>
            <a:ext cx="1871700" cy="527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350" dirty="0">
                <a:solidFill>
                  <a:schemeClr val="tx1"/>
                </a:solidFill>
                <a:latin typeface="Avenir Medium" panose="02000503020000020003" pitchFamily="2" charset="0"/>
                <a:cs typeface="Futura Medium" panose="020B0602020204020303" pitchFamily="34" charset="-79"/>
              </a:rPr>
              <a:t>Balanserad och hållbar utveckling</a:t>
            </a:r>
          </a:p>
        </p:txBody>
      </p:sp>
      <p:sp>
        <p:nvSpPr>
          <p:cNvPr id="28" name="Rektangel 27">
            <a:extLst>
              <a:ext uri="{FF2B5EF4-FFF2-40B4-BE49-F238E27FC236}">
                <a16:creationId xmlns:a16="http://schemas.microsoft.com/office/drawing/2014/main" id="{F13840DD-C2BA-2342-8E97-3C95FA85B60E}"/>
              </a:ext>
            </a:extLst>
          </p:cNvPr>
          <p:cNvSpPr/>
          <p:nvPr/>
        </p:nvSpPr>
        <p:spPr>
          <a:xfrm>
            <a:off x="5090564" y="3534611"/>
            <a:ext cx="1834169" cy="28463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Utveckla erbjudanden som kännetecknas av  det ”unika svenska” </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Förtydliga  de driv-krafter som skapar värde</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Utveckla Swedishness och integrera gästen med det svenska erbjudandet</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Utveckla begreppet gäst och besökare till ”localhoods”</a:t>
            </a: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p:txBody>
      </p:sp>
      <p:sp>
        <p:nvSpPr>
          <p:cNvPr id="35" name="Rektangel 34">
            <a:extLst>
              <a:ext uri="{FF2B5EF4-FFF2-40B4-BE49-F238E27FC236}">
                <a16:creationId xmlns:a16="http://schemas.microsoft.com/office/drawing/2014/main" id="{B8718874-29AE-0343-BE50-61A6F4B52AA2}"/>
              </a:ext>
            </a:extLst>
          </p:cNvPr>
          <p:cNvSpPr/>
          <p:nvPr/>
        </p:nvSpPr>
        <p:spPr>
          <a:xfrm>
            <a:off x="5329294" y="2683073"/>
            <a:ext cx="1871700" cy="527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350" dirty="0">
                <a:solidFill>
                  <a:schemeClr val="tx1"/>
                </a:solidFill>
                <a:latin typeface="Avenir Medium" panose="02000503020000020003" pitchFamily="2" charset="0"/>
                <a:cs typeface="Futura Medium" panose="020B0602020204020303" pitchFamily="34" charset="-79"/>
              </a:rPr>
              <a:t>Leverera svenska </a:t>
            </a:r>
          </a:p>
          <a:p>
            <a:r>
              <a:rPr lang="sv-SE" sz="1350" dirty="0">
                <a:solidFill>
                  <a:schemeClr val="tx1"/>
                </a:solidFill>
                <a:latin typeface="Avenir Medium" panose="02000503020000020003" pitchFamily="2" charset="0"/>
                <a:cs typeface="Futura Medium" panose="020B0602020204020303" pitchFamily="34" charset="-79"/>
              </a:rPr>
              <a:t>värden</a:t>
            </a:r>
          </a:p>
        </p:txBody>
      </p:sp>
      <p:sp>
        <p:nvSpPr>
          <p:cNvPr id="36" name="Rektangel 35">
            <a:extLst>
              <a:ext uri="{FF2B5EF4-FFF2-40B4-BE49-F238E27FC236}">
                <a16:creationId xmlns:a16="http://schemas.microsoft.com/office/drawing/2014/main" id="{85C743C9-6777-7248-8379-F72434511868}"/>
              </a:ext>
            </a:extLst>
          </p:cNvPr>
          <p:cNvSpPr/>
          <p:nvPr/>
        </p:nvSpPr>
        <p:spPr>
          <a:xfrm>
            <a:off x="7072596" y="3534610"/>
            <a:ext cx="1871700" cy="28235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Öka besöksnäringens möjligheter till en av de främsta källorna att skapa inkomster och välstånd i hela landet.</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Förstärk besöks-näringen som driv-kraft för infrastruktur, transporter och socio- ekonomiska möjlig-heter</a:t>
            </a:r>
          </a:p>
          <a:p>
            <a:pPr marL="138113" indent="-138113">
              <a:spcBef>
                <a:spcPts val="100"/>
              </a:spcBef>
              <a:spcAft>
                <a:spcPts val="300"/>
              </a:spcAft>
              <a:buFont typeface="Arial" panose="020B0604020202020204" pitchFamily="34" charset="0"/>
              <a:buChar char="•"/>
            </a:pPr>
            <a:r>
              <a:rPr lang="sv-SE" sz="1250" dirty="0">
                <a:latin typeface="Calibri" panose="020F0502020204030204" pitchFamily="34" charset="0"/>
                <a:cs typeface="Calibri" panose="020F0502020204030204" pitchFamily="34" charset="0"/>
              </a:rPr>
              <a:t>Utveckla regional turism genom mångfald</a:t>
            </a:r>
            <a:endParaRPr lang="sv-SE" sz="125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p:txBody>
      </p:sp>
      <p:sp>
        <p:nvSpPr>
          <p:cNvPr id="38" name="Rektangel 37">
            <a:extLst>
              <a:ext uri="{FF2B5EF4-FFF2-40B4-BE49-F238E27FC236}">
                <a16:creationId xmlns:a16="http://schemas.microsoft.com/office/drawing/2014/main" id="{808B1ABB-547A-2F45-B406-D1881067B7F3}"/>
              </a:ext>
            </a:extLst>
          </p:cNvPr>
          <p:cNvSpPr/>
          <p:nvPr/>
        </p:nvSpPr>
        <p:spPr>
          <a:xfrm>
            <a:off x="9061343" y="3534611"/>
            <a:ext cx="1871700" cy="2823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Verka för företagens ökade lönsamhet</a:t>
            </a:r>
          </a:p>
          <a:p>
            <a:pPr marL="138113" indent="-138113">
              <a:spcBef>
                <a:spcPts val="100"/>
              </a:spcBef>
              <a:spcAft>
                <a:spcPts val="300"/>
              </a:spcAft>
              <a:buFont typeface="Arial" panose="020B0604020202020204" pitchFamily="34" charset="0"/>
              <a:buChar char="•"/>
            </a:pPr>
            <a:r>
              <a:rPr lang="sv-SE" sz="1250" dirty="0">
                <a:latin typeface="Calibri" panose="020F0502020204030204" pitchFamily="34" charset="0"/>
                <a:cs typeface="Calibri" panose="020F0502020204030204" pitchFamily="34" charset="0"/>
              </a:rPr>
              <a:t>Effektivisera företagens verkningsgrad</a:t>
            </a:r>
          </a:p>
          <a:p>
            <a:pPr marL="138113" indent="-138113">
              <a:spcBef>
                <a:spcPts val="100"/>
              </a:spcBef>
              <a:spcAft>
                <a:spcPts val="300"/>
              </a:spcAft>
              <a:buFont typeface="Arial" panose="020B0604020202020204" pitchFamily="34" charset="0"/>
              <a:buChar char="•"/>
            </a:pPr>
            <a:r>
              <a:rPr lang="sv-SE" sz="1250" dirty="0">
                <a:latin typeface="Calibri" panose="020F0502020204030204" pitchFamily="34" charset="0"/>
                <a:cs typeface="Calibri" panose="020F0502020204030204" pitchFamily="34" charset="0"/>
              </a:rPr>
              <a:t>Utveckla företagens attraktionskraft för investeringar.</a:t>
            </a:r>
          </a:p>
          <a:p>
            <a:pPr marL="138113" indent="-138113">
              <a:spcBef>
                <a:spcPts val="100"/>
              </a:spcBef>
              <a:spcAft>
                <a:spcPts val="300"/>
              </a:spcAft>
              <a:buFont typeface="Arial" panose="020B0604020202020204" pitchFamily="34" charset="0"/>
              <a:buChar char="•"/>
            </a:pPr>
            <a:r>
              <a:rPr lang="sv-SE" sz="1250" dirty="0">
                <a:latin typeface="Calibri" panose="020F0502020204030204" pitchFamily="34" charset="0"/>
                <a:cs typeface="Calibri" panose="020F0502020204030204" pitchFamily="34" charset="0"/>
              </a:rPr>
              <a:t>Säkerställ företagens långsiktiga och kort-siktiga kompetens-behov</a:t>
            </a:r>
          </a:p>
          <a:p>
            <a:pPr marL="138113" indent="-138113">
              <a:spcBef>
                <a:spcPts val="100"/>
              </a:spcBef>
              <a:spcAft>
                <a:spcPts val="300"/>
              </a:spcAft>
              <a:buFont typeface="Arial" panose="020B0604020202020204" pitchFamily="34" charset="0"/>
              <a:buChar char="•"/>
            </a:pPr>
            <a:endParaRPr lang="sv-SE" sz="1250" dirty="0">
              <a:latin typeface="Calibri" panose="020F0502020204030204" pitchFamily="34" charset="0"/>
              <a:cs typeface="Calibri" panose="020F0502020204030204" pitchFamily="34" charset="0"/>
            </a:endParaRPr>
          </a:p>
          <a:p>
            <a:endParaRPr lang="sv-SE" sz="1400" dirty="0">
              <a:latin typeface="Avenir Medium" panose="02000503020000020003" pitchFamily="2" charset="0"/>
              <a:cs typeface="Futura Medium" panose="020B0602020204020303" pitchFamily="34" charset="-79"/>
            </a:endParaRPr>
          </a:p>
        </p:txBody>
      </p:sp>
      <p:sp>
        <p:nvSpPr>
          <p:cNvPr id="39" name="Rektangel 38">
            <a:extLst>
              <a:ext uri="{FF2B5EF4-FFF2-40B4-BE49-F238E27FC236}">
                <a16:creationId xmlns:a16="http://schemas.microsoft.com/office/drawing/2014/main" id="{234426C4-B0AD-BB4B-B7CD-64A107E46EF5}"/>
              </a:ext>
            </a:extLst>
          </p:cNvPr>
          <p:cNvSpPr/>
          <p:nvPr/>
        </p:nvSpPr>
        <p:spPr>
          <a:xfrm>
            <a:off x="7086125" y="2700888"/>
            <a:ext cx="1871700" cy="527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400" dirty="0">
              <a:solidFill>
                <a:schemeClr val="tx1"/>
              </a:solidFill>
              <a:latin typeface="Avenir Medium" panose="02000503020000020003" pitchFamily="2" charset="0"/>
              <a:cs typeface="Futura Medium" panose="020B0602020204020303" pitchFamily="34" charset="-79"/>
            </a:endParaRPr>
          </a:p>
        </p:txBody>
      </p:sp>
      <p:sp>
        <p:nvSpPr>
          <p:cNvPr id="6" name="Rektangel 5">
            <a:extLst>
              <a:ext uri="{FF2B5EF4-FFF2-40B4-BE49-F238E27FC236}">
                <a16:creationId xmlns:a16="http://schemas.microsoft.com/office/drawing/2014/main" id="{2074F6FC-76DD-014A-9D25-BB1A1CDFB761}"/>
              </a:ext>
            </a:extLst>
          </p:cNvPr>
          <p:cNvSpPr/>
          <p:nvPr/>
        </p:nvSpPr>
        <p:spPr>
          <a:xfrm>
            <a:off x="6971176" y="2652658"/>
            <a:ext cx="1835759" cy="738664"/>
          </a:xfrm>
          <a:prstGeom prst="rect">
            <a:avLst/>
          </a:prstGeom>
        </p:spPr>
        <p:txBody>
          <a:bodyPr wrap="none">
            <a:spAutoFit/>
          </a:bodyPr>
          <a:lstStyle/>
          <a:p>
            <a:r>
              <a:rPr lang="sv-SE" sz="1350" dirty="0">
                <a:latin typeface="Avenir Medium" panose="02000503020000020003" pitchFamily="2" charset="0"/>
                <a:cs typeface="Futura Medium" panose="020B0602020204020303" pitchFamily="34" charset="-79"/>
              </a:rPr>
              <a:t>Socio-ekonomiska </a:t>
            </a:r>
          </a:p>
          <a:p>
            <a:r>
              <a:rPr lang="sv-SE" sz="1350" dirty="0">
                <a:latin typeface="Avenir Medium" panose="02000503020000020003" pitchFamily="2" charset="0"/>
                <a:cs typeface="Futura Medium" panose="020B0602020204020303" pitchFamily="34" charset="-79"/>
              </a:rPr>
              <a:t>utveckling, välstånd </a:t>
            </a:r>
          </a:p>
          <a:p>
            <a:r>
              <a:rPr lang="sv-SE" sz="1350" dirty="0">
                <a:latin typeface="Avenir Medium" panose="02000503020000020003" pitchFamily="2" charset="0"/>
                <a:cs typeface="Futura Medium" panose="020B0602020204020303" pitchFamily="34" charset="-79"/>
              </a:rPr>
              <a:t>och innanförskap</a:t>
            </a:r>
            <a:endParaRPr lang="sv-SE" sz="1350" dirty="0"/>
          </a:p>
        </p:txBody>
      </p:sp>
      <p:sp>
        <p:nvSpPr>
          <p:cNvPr id="40" name="Rektangel 39">
            <a:extLst>
              <a:ext uri="{FF2B5EF4-FFF2-40B4-BE49-F238E27FC236}">
                <a16:creationId xmlns:a16="http://schemas.microsoft.com/office/drawing/2014/main" id="{A7DC15D9-692B-234D-BB94-1B24F3DF69B1}"/>
              </a:ext>
            </a:extLst>
          </p:cNvPr>
          <p:cNvSpPr/>
          <p:nvPr/>
        </p:nvSpPr>
        <p:spPr>
          <a:xfrm>
            <a:off x="8817126" y="2380855"/>
            <a:ext cx="1992853" cy="738664"/>
          </a:xfrm>
          <a:prstGeom prst="rect">
            <a:avLst/>
          </a:prstGeom>
        </p:spPr>
        <p:txBody>
          <a:bodyPr wrap="none">
            <a:spAutoFit/>
          </a:bodyPr>
          <a:lstStyle/>
          <a:p>
            <a:r>
              <a:rPr lang="sv-SE" sz="1350" dirty="0">
                <a:latin typeface="Avenir Medium" panose="02000503020000020003" pitchFamily="2" charset="0"/>
                <a:cs typeface="Futura Medium" panose="020B0602020204020303" pitchFamily="34" charset="-79"/>
              </a:rPr>
              <a:t>Lukrativ näring för att </a:t>
            </a:r>
          </a:p>
          <a:p>
            <a:r>
              <a:rPr lang="sv-SE" sz="1350" dirty="0">
                <a:latin typeface="Avenir Medium" panose="02000503020000020003" pitchFamily="2" charset="0"/>
                <a:cs typeface="Futura Medium" panose="020B0602020204020303" pitchFamily="34" charset="-79"/>
              </a:rPr>
              <a:t>investera, arbeta och </a:t>
            </a:r>
          </a:p>
          <a:p>
            <a:r>
              <a:rPr lang="sv-SE" sz="1350" dirty="0">
                <a:latin typeface="Avenir Medium" panose="02000503020000020003" pitchFamily="2" charset="0"/>
                <a:cs typeface="Futura Medium" panose="020B0602020204020303" pitchFamily="34" charset="-79"/>
              </a:rPr>
              <a:t>driva verksamhet. </a:t>
            </a:r>
            <a:endParaRPr lang="sv-SE" sz="1350" dirty="0"/>
          </a:p>
        </p:txBody>
      </p:sp>
      <p:sp>
        <p:nvSpPr>
          <p:cNvPr id="41" name="Höger 40">
            <a:extLst>
              <a:ext uri="{FF2B5EF4-FFF2-40B4-BE49-F238E27FC236}">
                <a16:creationId xmlns:a16="http://schemas.microsoft.com/office/drawing/2014/main" id="{DFFA65A0-C9A9-0941-8786-60A0B6EDDC66}"/>
              </a:ext>
            </a:extLst>
          </p:cNvPr>
          <p:cNvSpPr/>
          <p:nvPr/>
        </p:nvSpPr>
        <p:spPr>
          <a:xfrm rot="19351490">
            <a:off x="4765447" y="2179048"/>
            <a:ext cx="511728" cy="29512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400">
              <a:latin typeface="Avenir Medium" panose="02000503020000020003" pitchFamily="2" charset="0"/>
              <a:cs typeface="Futura Medium" panose="020B0602020204020303" pitchFamily="34" charset="-79"/>
            </a:endParaRPr>
          </a:p>
        </p:txBody>
      </p:sp>
      <p:sp>
        <p:nvSpPr>
          <p:cNvPr id="42" name="Höger 41">
            <a:extLst>
              <a:ext uri="{FF2B5EF4-FFF2-40B4-BE49-F238E27FC236}">
                <a16:creationId xmlns:a16="http://schemas.microsoft.com/office/drawing/2014/main" id="{C1B6DB49-ECFB-0A49-BBA4-C95DE0DB9CE3}"/>
              </a:ext>
            </a:extLst>
          </p:cNvPr>
          <p:cNvSpPr/>
          <p:nvPr/>
        </p:nvSpPr>
        <p:spPr>
          <a:xfrm rot="16200000">
            <a:off x="5751712" y="2299352"/>
            <a:ext cx="472318" cy="29512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400">
              <a:latin typeface="Avenir Medium" panose="02000503020000020003" pitchFamily="2" charset="0"/>
              <a:cs typeface="Futura Medium" panose="020B0602020204020303" pitchFamily="34" charset="-79"/>
            </a:endParaRPr>
          </a:p>
        </p:txBody>
      </p:sp>
      <p:sp>
        <p:nvSpPr>
          <p:cNvPr id="43" name="Höger 42">
            <a:extLst>
              <a:ext uri="{FF2B5EF4-FFF2-40B4-BE49-F238E27FC236}">
                <a16:creationId xmlns:a16="http://schemas.microsoft.com/office/drawing/2014/main" id="{1CF3BC80-FFE6-7447-82D6-003EFCB93BF7}"/>
              </a:ext>
            </a:extLst>
          </p:cNvPr>
          <p:cNvSpPr/>
          <p:nvPr/>
        </p:nvSpPr>
        <p:spPr>
          <a:xfrm rot="14097691">
            <a:off x="6832140" y="2256391"/>
            <a:ext cx="511728" cy="29512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400">
              <a:latin typeface="Avenir Medium" panose="02000503020000020003" pitchFamily="2" charset="0"/>
              <a:cs typeface="Futura Medium" panose="020B0602020204020303" pitchFamily="34" charset="-79"/>
            </a:endParaRPr>
          </a:p>
        </p:txBody>
      </p:sp>
      <p:sp>
        <p:nvSpPr>
          <p:cNvPr id="44" name="Höger 43">
            <a:extLst>
              <a:ext uri="{FF2B5EF4-FFF2-40B4-BE49-F238E27FC236}">
                <a16:creationId xmlns:a16="http://schemas.microsoft.com/office/drawing/2014/main" id="{81798FA2-A884-7847-A049-0E4B38F66B0C}"/>
              </a:ext>
            </a:extLst>
          </p:cNvPr>
          <p:cNvSpPr/>
          <p:nvPr/>
        </p:nvSpPr>
        <p:spPr>
          <a:xfrm rot="12689453">
            <a:off x="7362402" y="1887288"/>
            <a:ext cx="511728" cy="29512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400">
              <a:latin typeface="Avenir Medium" panose="02000503020000020003" pitchFamily="2" charset="0"/>
              <a:cs typeface="Futura Medium" panose="020B0602020204020303" pitchFamily="34" charset="-79"/>
            </a:endParaRPr>
          </a:p>
        </p:txBody>
      </p:sp>
    </p:spTree>
    <p:extLst>
      <p:ext uri="{BB962C8B-B14F-4D97-AF65-F5344CB8AC3E}">
        <p14:creationId xmlns:p14="http://schemas.microsoft.com/office/powerpoint/2010/main" val="1577645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14EE8D1-8A81-C744-BD98-8D243FF7D9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8967" y="2770892"/>
            <a:ext cx="6290146" cy="3057710"/>
          </a:xfrm>
          <a:prstGeom prst="rect">
            <a:avLst/>
          </a:prstGeom>
        </p:spPr>
      </p:pic>
      <p:sp>
        <p:nvSpPr>
          <p:cNvPr id="5" name="Rektangel 4">
            <a:extLst>
              <a:ext uri="{FF2B5EF4-FFF2-40B4-BE49-F238E27FC236}">
                <a16:creationId xmlns:a16="http://schemas.microsoft.com/office/drawing/2014/main" id="{82D3904E-ACEE-D84C-9E96-4BB9CC62FEDA}"/>
              </a:ext>
            </a:extLst>
          </p:cNvPr>
          <p:cNvSpPr/>
          <p:nvPr/>
        </p:nvSpPr>
        <p:spPr>
          <a:xfrm>
            <a:off x="429634" y="274631"/>
            <a:ext cx="5831918" cy="707886"/>
          </a:xfrm>
          <a:prstGeom prst="rect">
            <a:avLst/>
          </a:prstGeom>
        </p:spPr>
        <p:txBody>
          <a:bodyPr wrap="none">
            <a:spAutoFit/>
          </a:bodyPr>
          <a:lstStyle/>
          <a:p>
            <a:r>
              <a:rPr lang="en-GB" sz="4000" b="1" dirty="0">
                <a:latin typeface="Avenir Book" panose="02000503020000020003" pitchFamily="2" charset="0"/>
                <a:cs typeface="Calibri Light" panose="020F0302020204030204" pitchFamily="34" charset="0"/>
              </a:rPr>
              <a:t>Vision – top five by 2035</a:t>
            </a:r>
          </a:p>
        </p:txBody>
      </p:sp>
      <p:sp>
        <p:nvSpPr>
          <p:cNvPr id="6" name="Rektangel 5">
            <a:extLst>
              <a:ext uri="{FF2B5EF4-FFF2-40B4-BE49-F238E27FC236}">
                <a16:creationId xmlns:a16="http://schemas.microsoft.com/office/drawing/2014/main" id="{45F2926F-F38D-C04E-A908-C2389997C799}"/>
              </a:ext>
            </a:extLst>
          </p:cNvPr>
          <p:cNvSpPr/>
          <p:nvPr/>
        </p:nvSpPr>
        <p:spPr>
          <a:xfrm>
            <a:off x="429634" y="2502089"/>
            <a:ext cx="5439395" cy="3416320"/>
          </a:xfrm>
          <a:prstGeom prst="rect">
            <a:avLst/>
          </a:prstGeom>
        </p:spPr>
        <p:txBody>
          <a:bodyPr wrap="square">
            <a:spAutoFit/>
          </a:bodyPr>
          <a:lstStyle/>
          <a:p>
            <a:endParaRPr lang="en-GB" dirty="0">
              <a:latin typeface="Avenir Medium" panose="02000503020000020003" pitchFamily="2" charset="0"/>
              <a:cs typeface="Futura Medium" panose="020B0602020204020303" pitchFamily="34" charset="-79"/>
            </a:endParaRPr>
          </a:p>
          <a:p>
            <a:r>
              <a:rPr lang="sv-SE" dirty="0">
                <a:latin typeface="Avenir Medium" panose="02000503020000020003" pitchFamily="2" charset="0"/>
                <a:cs typeface="Futura Medium" panose="020B0602020204020303" pitchFamily="34" charset="-79"/>
              </a:rPr>
              <a:t>Sverige utmärker sig genom att vara en ledande ”kvalitetsdestination” som genom hållbar och balanserad utveckling levererar unika ”svenska” upplevelser och värden för att attrahera besökare. </a:t>
            </a:r>
          </a:p>
          <a:p>
            <a:endParaRPr lang="sv-SE" dirty="0">
              <a:latin typeface="Avenir Medium" panose="02000503020000020003" pitchFamily="2" charset="0"/>
              <a:cs typeface="Futura Medium" panose="020B0602020204020303" pitchFamily="34" charset="-79"/>
            </a:endParaRPr>
          </a:p>
          <a:p>
            <a:r>
              <a:rPr lang="sv-SE" dirty="0">
                <a:latin typeface="Avenir Medium" panose="02000503020000020003" pitchFamily="2" charset="0"/>
                <a:cs typeface="Futura Medium" panose="020B0602020204020303" pitchFamily="34" charset="-79"/>
              </a:rPr>
              <a:t>Besöksnäringen bidrar till samhället genom att vara en starkt kraft som driver landets socio-ekonomiska utveckling, välstånd och innanförskap.</a:t>
            </a:r>
          </a:p>
          <a:p>
            <a:endParaRPr lang="sv-SE" dirty="0">
              <a:latin typeface="Avenir Medium" panose="02000503020000020003" pitchFamily="2" charset="0"/>
              <a:cs typeface="Futura Medium" panose="020B0602020204020303" pitchFamily="34" charset="-79"/>
            </a:endParaRPr>
          </a:p>
          <a:p>
            <a:r>
              <a:rPr lang="sv-SE" dirty="0">
                <a:latin typeface="Avenir Medium" panose="02000503020000020003" pitchFamily="2" charset="0"/>
                <a:cs typeface="Futura Medium" panose="020B0602020204020303" pitchFamily="34" charset="-79"/>
              </a:rPr>
              <a:t>Besöksnäringen ska vara lukrativ att investera, arbeta och driva verksamhet i.  </a:t>
            </a:r>
          </a:p>
        </p:txBody>
      </p:sp>
      <p:sp>
        <p:nvSpPr>
          <p:cNvPr id="8" name="Rektangel 7">
            <a:extLst>
              <a:ext uri="{FF2B5EF4-FFF2-40B4-BE49-F238E27FC236}">
                <a16:creationId xmlns:a16="http://schemas.microsoft.com/office/drawing/2014/main" id="{01532EDA-FAFB-CB49-8B26-62D185E1F3A0}"/>
              </a:ext>
            </a:extLst>
          </p:cNvPr>
          <p:cNvSpPr/>
          <p:nvPr/>
        </p:nvSpPr>
        <p:spPr>
          <a:xfrm>
            <a:off x="429634" y="7764469"/>
            <a:ext cx="1079142" cy="261610"/>
          </a:xfrm>
          <a:prstGeom prst="rect">
            <a:avLst/>
          </a:prstGeom>
        </p:spPr>
        <p:txBody>
          <a:bodyPr wrap="none">
            <a:spAutoFit/>
          </a:bodyPr>
          <a:lstStyle/>
          <a:p>
            <a:r>
              <a:rPr lang="en-GB" sz="1100" dirty="0">
                <a:solidFill>
                  <a:schemeClr val="accent1">
                    <a:lumMod val="75000"/>
                  </a:schemeClr>
                </a:solidFill>
                <a:latin typeface="Corbel" panose="020B0503020204020204" pitchFamily="34" charset="0"/>
                <a:cs typeface="Calibri Light" panose="020F0302020204030204" pitchFamily="34" charset="0"/>
              </a:rPr>
              <a:t>Visit the Future</a:t>
            </a:r>
          </a:p>
        </p:txBody>
      </p:sp>
      <p:sp>
        <p:nvSpPr>
          <p:cNvPr id="7" name="Rektangel 6">
            <a:extLst>
              <a:ext uri="{FF2B5EF4-FFF2-40B4-BE49-F238E27FC236}">
                <a16:creationId xmlns:a16="http://schemas.microsoft.com/office/drawing/2014/main" id="{4986DFC0-964B-3E4F-A34B-441E6D7C7BDF}"/>
              </a:ext>
            </a:extLst>
          </p:cNvPr>
          <p:cNvSpPr/>
          <p:nvPr/>
        </p:nvSpPr>
        <p:spPr>
          <a:xfrm>
            <a:off x="429634" y="1671631"/>
            <a:ext cx="2315057" cy="707886"/>
          </a:xfrm>
          <a:prstGeom prst="rect">
            <a:avLst/>
          </a:prstGeom>
        </p:spPr>
        <p:txBody>
          <a:bodyPr wrap="none">
            <a:spAutoFit/>
          </a:bodyPr>
          <a:lstStyle/>
          <a:p>
            <a:r>
              <a:rPr lang="en-GB" sz="4000" b="1" dirty="0" err="1">
                <a:latin typeface="Avenir Book" panose="02000503020000020003" pitchFamily="2" charset="0"/>
                <a:cs typeface="Calibri Light" panose="020F0302020204030204" pitchFamily="34" charset="0"/>
              </a:rPr>
              <a:t>Mål</a:t>
            </a:r>
            <a:r>
              <a:rPr lang="en-GB" sz="4000" b="1" dirty="0">
                <a:latin typeface="Avenir Book" panose="02000503020000020003" pitchFamily="2" charset="0"/>
                <a:cs typeface="Calibri Light" panose="020F0302020204030204" pitchFamily="34" charset="0"/>
              </a:rPr>
              <a:t> 2030</a:t>
            </a:r>
          </a:p>
        </p:txBody>
      </p:sp>
    </p:spTree>
    <p:extLst>
      <p:ext uri="{BB962C8B-B14F-4D97-AF65-F5344CB8AC3E}">
        <p14:creationId xmlns:p14="http://schemas.microsoft.com/office/powerpoint/2010/main" val="400044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86F4828-34A5-9645-B671-01E3EFBE9B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12" y="1927318"/>
            <a:ext cx="12192000" cy="2398932"/>
          </a:xfrm>
          <a:prstGeom prst="rect">
            <a:avLst/>
          </a:prstGeom>
        </p:spPr>
      </p:pic>
      <p:sp>
        <p:nvSpPr>
          <p:cNvPr id="10" name="Rektangel 9">
            <a:extLst>
              <a:ext uri="{FF2B5EF4-FFF2-40B4-BE49-F238E27FC236}">
                <a16:creationId xmlns:a16="http://schemas.microsoft.com/office/drawing/2014/main" id="{FB36843C-44B5-6748-B211-B38028723715}"/>
              </a:ext>
            </a:extLst>
          </p:cNvPr>
          <p:cNvSpPr/>
          <p:nvPr/>
        </p:nvSpPr>
        <p:spPr>
          <a:xfrm>
            <a:off x="842024" y="418458"/>
            <a:ext cx="9377818" cy="1323439"/>
          </a:xfrm>
          <a:prstGeom prst="rect">
            <a:avLst/>
          </a:prstGeom>
        </p:spPr>
        <p:txBody>
          <a:bodyPr wrap="square">
            <a:spAutoFit/>
          </a:bodyPr>
          <a:lstStyle/>
          <a:p>
            <a:pPr algn="ctr"/>
            <a:r>
              <a:rPr lang="sv-SE" sz="4000" b="1" dirty="0">
                <a:solidFill>
                  <a:schemeClr val="tx2"/>
                </a:solidFill>
              </a:rPr>
              <a:t>      Strategy 2030</a:t>
            </a:r>
          </a:p>
          <a:p>
            <a:r>
              <a:rPr lang="sv-SE" sz="4000" b="1" i="1" dirty="0">
                <a:solidFill>
                  <a:schemeClr val="tx2"/>
                </a:solidFill>
              </a:rPr>
              <a:t>			       </a:t>
            </a:r>
            <a:r>
              <a:rPr lang="sv-SE" sz="2800" b="1" i="1" dirty="0">
                <a:solidFill>
                  <a:schemeClr val="tx2"/>
                </a:solidFill>
              </a:rPr>
              <a:t>…and </a:t>
            </a:r>
            <a:r>
              <a:rPr lang="sv-SE" sz="2800" b="1" i="1" dirty="0" err="1">
                <a:solidFill>
                  <a:schemeClr val="tx2"/>
                </a:solidFill>
              </a:rPr>
              <a:t>beyond</a:t>
            </a:r>
            <a:endParaRPr lang="sv-SE" sz="2800" i="1" dirty="0">
              <a:solidFill>
                <a:schemeClr val="tx2"/>
              </a:solidFill>
            </a:endParaRPr>
          </a:p>
        </p:txBody>
      </p:sp>
      <p:sp>
        <p:nvSpPr>
          <p:cNvPr id="11" name="Rektangel 10">
            <a:extLst>
              <a:ext uri="{FF2B5EF4-FFF2-40B4-BE49-F238E27FC236}">
                <a16:creationId xmlns:a16="http://schemas.microsoft.com/office/drawing/2014/main" id="{5C8259B9-8A44-DC47-A2F9-7F2CDF4FEFDE}"/>
              </a:ext>
            </a:extLst>
          </p:cNvPr>
          <p:cNvSpPr/>
          <p:nvPr/>
        </p:nvSpPr>
        <p:spPr>
          <a:xfrm>
            <a:off x="2249836" y="4989231"/>
            <a:ext cx="9377818" cy="1369606"/>
          </a:xfrm>
          <a:prstGeom prst="rect">
            <a:avLst/>
          </a:prstGeom>
          <a:noFill/>
        </p:spPr>
        <p:txBody>
          <a:bodyPr wrap="square">
            <a:spAutoFit/>
          </a:bodyPr>
          <a:lstStyle/>
          <a:p>
            <a:pPr defTabSz="457200">
              <a:spcBef>
                <a:spcPts val="300"/>
              </a:spcBef>
              <a:spcAft>
                <a:spcPts val="300"/>
              </a:spcAft>
            </a:pPr>
            <a:r>
              <a:rPr lang="sv-SE" b="1" dirty="0">
                <a:solidFill>
                  <a:srgbClr val="00487D"/>
                </a:solidFill>
              </a:rPr>
              <a:t>	Strategy 2030 - Besöksnäringen är den mest framgångsrika näringen i Sverige!</a:t>
            </a:r>
          </a:p>
          <a:p>
            <a:pPr defTabSz="457200">
              <a:spcBef>
                <a:spcPts val="300"/>
              </a:spcBef>
              <a:spcAft>
                <a:spcPts val="300"/>
              </a:spcAft>
            </a:pPr>
            <a:r>
              <a:rPr lang="sv-SE" b="1" i="1" dirty="0">
                <a:solidFill>
                  <a:srgbClr val="00487D"/>
                </a:solidFill>
              </a:rPr>
              <a:t>         ……and </a:t>
            </a:r>
            <a:r>
              <a:rPr lang="sv-SE" b="1" i="1" dirty="0" err="1">
                <a:solidFill>
                  <a:srgbClr val="00487D"/>
                </a:solidFill>
              </a:rPr>
              <a:t>beyond</a:t>
            </a:r>
            <a:endParaRPr lang="sv-SE" b="1" i="1" dirty="0">
              <a:solidFill>
                <a:srgbClr val="00487D"/>
              </a:solidFill>
            </a:endParaRPr>
          </a:p>
          <a:p>
            <a:pPr lvl="1" defTabSz="457200">
              <a:spcBef>
                <a:spcPts val="300"/>
              </a:spcBef>
              <a:spcAft>
                <a:spcPts val="300"/>
              </a:spcAft>
            </a:pPr>
            <a:r>
              <a:rPr lang="sv-SE" sz="1600" dirty="0">
                <a:solidFill>
                  <a:srgbClr val="00487D"/>
                </a:solidFill>
              </a:rPr>
              <a:t>I Europa – en av fem – 2035!</a:t>
            </a:r>
          </a:p>
          <a:p>
            <a:pPr lvl="1" defTabSz="457200">
              <a:spcBef>
                <a:spcPts val="300"/>
              </a:spcBef>
              <a:spcAft>
                <a:spcPts val="300"/>
              </a:spcAft>
            </a:pPr>
            <a:r>
              <a:rPr lang="sv-SE" sz="1600" dirty="0">
                <a:solidFill>
                  <a:srgbClr val="00487D"/>
                </a:solidFill>
              </a:rPr>
              <a:t>Sverige är världens mest hållbara destination 2040!</a:t>
            </a:r>
          </a:p>
        </p:txBody>
      </p:sp>
    </p:spTree>
    <p:extLst>
      <p:ext uri="{BB962C8B-B14F-4D97-AF65-F5344CB8AC3E}">
        <p14:creationId xmlns:p14="http://schemas.microsoft.com/office/powerpoint/2010/main" val="273034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08CB1F3-13D9-9843-9540-01B234881DE0}"/>
              </a:ext>
            </a:extLst>
          </p:cNvPr>
          <p:cNvSpPr/>
          <p:nvPr/>
        </p:nvSpPr>
        <p:spPr>
          <a:xfrm>
            <a:off x="1378291" y="1381360"/>
            <a:ext cx="9626446" cy="3905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400" dirty="0">
              <a:latin typeface="Avenir Medium" panose="02000503020000020003" pitchFamily="2" charset="0"/>
              <a:cs typeface="Futura Medium" panose="020B0602020204020303" pitchFamily="34" charset="-79"/>
            </a:endParaRPr>
          </a:p>
          <a:p>
            <a:r>
              <a:rPr lang="sv-SE" sz="2000" dirty="0">
                <a:latin typeface="Avenir Medium" panose="02000503020000020003" pitchFamily="2" charset="0"/>
                <a:cs typeface="Futura Medium" panose="020B0602020204020303" pitchFamily="34" charset="-79"/>
              </a:rPr>
              <a:t>Målbild 2030</a:t>
            </a: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a:p>
            <a:r>
              <a:rPr lang="sv-SE" sz="2000" dirty="0">
                <a:latin typeface="Avenir Medium" panose="02000503020000020003" pitchFamily="2" charset="0"/>
                <a:cs typeface="Futura Medium" panose="020B0602020204020303" pitchFamily="34" charset="-79"/>
              </a:rPr>
              <a:t>Sverige utmärker sig genom att vara en ledande ”kvalitetsdestination” som genom hållbar och balanserad utveckling levererar unika ”svenska” upplevelser och värden för att attrahera besökare. Besöksnäringen bidrar till samhället genom att vara en starkt kraft som driver landets socio-ekonomiska utveckling, välstånd och innanförskap. </a:t>
            </a:r>
          </a:p>
          <a:p>
            <a:endParaRPr lang="sv-SE" sz="2000" dirty="0">
              <a:latin typeface="Avenir Medium" panose="02000503020000020003" pitchFamily="2" charset="0"/>
              <a:cs typeface="Futura Medium" panose="020B0602020204020303" pitchFamily="34" charset="-79"/>
            </a:endParaRPr>
          </a:p>
          <a:p>
            <a:r>
              <a:rPr lang="sv-SE" sz="2000" dirty="0">
                <a:latin typeface="Avenir Medium" panose="02000503020000020003" pitchFamily="2" charset="0"/>
                <a:cs typeface="Futura Medium" panose="020B0602020204020303" pitchFamily="34" charset="-79"/>
              </a:rPr>
              <a:t>Besöksnäringen ska vara lukrativ att investera, arbeta och driva verksamhet i.  </a:t>
            </a:r>
          </a:p>
          <a:p>
            <a:endParaRPr lang="sv-SE" sz="2000" dirty="0">
              <a:latin typeface="Avenir Medium" panose="02000503020000020003" pitchFamily="2" charset="0"/>
              <a:cs typeface="Futura Medium" panose="020B0602020204020303" pitchFamily="34" charset="-79"/>
            </a:endParaRPr>
          </a:p>
          <a:p>
            <a:endParaRPr lang="sv-SE" sz="2000" dirty="0">
              <a:latin typeface="Avenir Medium" panose="02000503020000020003" pitchFamily="2" charset="0"/>
              <a:cs typeface="Futura Medium" panose="020B0602020204020303" pitchFamily="34" charset="-79"/>
            </a:endParaRPr>
          </a:p>
          <a:p>
            <a:endParaRPr lang="sv-SE" sz="2000" dirty="0">
              <a:latin typeface="Avenir Medium" panose="02000503020000020003" pitchFamily="2" charset="0"/>
              <a:cs typeface="Futura Medium" panose="020B0602020204020303" pitchFamily="34" charset="-79"/>
            </a:endParaRPr>
          </a:p>
          <a:p>
            <a:pPr algn="ctr"/>
            <a:endParaRPr lang="sv-SE" dirty="0"/>
          </a:p>
        </p:txBody>
      </p:sp>
    </p:spTree>
    <p:extLst>
      <p:ext uri="{BB962C8B-B14F-4D97-AF65-F5344CB8AC3E}">
        <p14:creationId xmlns:p14="http://schemas.microsoft.com/office/powerpoint/2010/main" val="295619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7C16E93-3AB0-B54D-A1C2-55C42B4834E9}"/>
              </a:ext>
            </a:extLst>
          </p:cNvPr>
          <p:cNvSpPr/>
          <p:nvPr/>
        </p:nvSpPr>
        <p:spPr>
          <a:xfrm>
            <a:off x="1120746" y="3511836"/>
            <a:ext cx="1871700" cy="2846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Utveckla kvalitets-turism genom anpassade produkter och tjänster</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Förbättra Sveriges  konkurrenskraft</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Öka vistelsetiden och omsättningen per dygn för varje gäst</a:t>
            </a:r>
          </a:p>
          <a:p>
            <a:pPr marL="138113" indent="-138113">
              <a:spcBef>
                <a:spcPts val="300"/>
              </a:spcBef>
              <a:spcAft>
                <a:spcPts val="300"/>
              </a:spcAft>
              <a:buFont typeface="Arial" panose="020B0604020202020204" pitchFamily="34" charset="0"/>
              <a:buChar char="•"/>
            </a:pPr>
            <a:endParaRPr lang="sv-SE" sz="1300" dirty="0">
              <a:latin typeface="Calibri" panose="020F0502020204030204" pitchFamily="34" charset="0"/>
              <a:cs typeface="Calibri" panose="020F0502020204030204" pitchFamily="34" charset="0"/>
            </a:endParaRPr>
          </a:p>
          <a:p>
            <a:pPr marL="138113" indent="-138113">
              <a:spcBef>
                <a:spcPts val="300"/>
              </a:spcBef>
              <a:spcAft>
                <a:spcPts val="300"/>
              </a:spcAft>
              <a:buFont typeface="Arial" panose="020B0604020202020204" pitchFamily="34" charset="0"/>
              <a:buChar char="•"/>
            </a:pPr>
            <a:endParaRPr lang="sv-SE" sz="1300" dirty="0">
              <a:latin typeface="Calibri" panose="020F0502020204030204" pitchFamily="34" charset="0"/>
              <a:cs typeface="Calibri" panose="020F0502020204030204" pitchFamily="34" charset="0"/>
            </a:endParaRPr>
          </a:p>
          <a:p>
            <a:pPr marL="138113" indent="-138113">
              <a:buFont typeface="Arial" panose="020B0604020202020204" pitchFamily="34" charset="0"/>
              <a:buChar char="•"/>
            </a:pPr>
            <a:endParaRPr lang="sv-SE" sz="1300" dirty="0">
              <a:latin typeface="Calibri" panose="020F0502020204030204" pitchFamily="34" charset="0"/>
              <a:cs typeface="Calibri" panose="020F0502020204030204" pitchFamily="34" charset="0"/>
            </a:endParaRP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p:txBody>
      </p:sp>
      <p:cxnSp>
        <p:nvCxnSpPr>
          <p:cNvPr id="21" name="Rak pil 20">
            <a:extLst>
              <a:ext uri="{FF2B5EF4-FFF2-40B4-BE49-F238E27FC236}">
                <a16:creationId xmlns:a16="http://schemas.microsoft.com/office/drawing/2014/main" id="{FFB7E84C-E0E3-6444-BFA2-9FBBCC638E36}"/>
              </a:ext>
            </a:extLst>
          </p:cNvPr>
          <p:cNvCxnSpPr>
            <a:cxnSpLocks/>
          </p:cNvCxnSpPr>
          <p:nvPr/>
        </p:nvCxnSpPr>
        <p:spPr>
          <a:xfrm>
            <a:off x="6019333" y="1455561"/>
            <a:ext cx="2790712" cy="1480468"/>
          </a:xfrm>
          <a:prstGeom prst="straightConnector1">
            <a:avLst/>
          </a:prstGeom>
          <a:ln w="19050"/>
        </p:spPr>
        <p:style>
          <a:lnRef idx="1">
            <a:schemeClr val="accent1"/>
          </a:lnRef>
          <a:fillRef idx="0">
            <a:schemeClr val="accent1"/>
          </a:fillRef>
          <a:effectRef idx="0">
            <a:schemeClr val="accent1"/>
          </a:effectRef>
          <a:fontRef idx="minor">
            <a:schemeClr val="tx1"/>
          </a:fontRef>
        </p:style>
      </p:cxnSp>
      <p:cxnSp>
        <p:nvCxnSpPr>
          <p:cNvPr id="25" name="Rak pil 24">
            <a:extLst>
              <a:ext uri="{FF2B5EF4-FFF2-40B4-BE49-F238E27FC236}">
                <a16:creationId xmlns:a16="http://schemas.microsoft.com/office/drawing/2014/main" id="{FFB29F0B-D431-6245-B924-578AF59CD360}"/>
              </a:ext>
            </a:extLst>
          </p:cNvPr>
          <p:cNvCxnSpPr>
            <a:cxnSpLocks/>
          </p:cNvCxnSpPr>
          <p:nvPr/>
        </p:nvCxnSpPr>
        <p:spPr>
          <a:xfrm>
            <a:off x="6018344" y="1455561"/>
            <a:ext cx="906389" cy="1543822"/>
          </a:xfrm>
          <a:prstGeom prst="straightConnector1">
            <a:avLst/>
          </a:prstGeom>
          <a:ln w="19050"/>
        </p:spPr>
        <p:style>
          <a:lnRef idx="1">
            <a:schemeClr val="accent1"/>
          </a:lnRef>
          <a:fillRef idx="0">
            <a:schemeClr val="accent1"/>
          </a:fillRef>
          <a:effectRef idx="0">
            <a:schemeClr val="accent1"/>
          </a:effectRef>
          <a:fontRef idx="minor">
            <a:schemeClr val="tx1"/>
          </a:fontRef>
        </p:style>
      </p:cxnSp>
      <p:cxnSp>
        <p:nvCxnSpPr>
          <p:cNvPr id="27" name="Rak pil 26">
            <a:extLst>
              <a:ext uri="{FF2B5EF4-FFF2-40B4-BE49-F238E27FC236}">
                <a16:creationId xmlns:a16="http://schemas.microsoft.com/office/drawing/2014/main" id="{D1FA59F2-3B9A-9B46-BF37-89F3ECBF64B4}"/>
              </a:ext>
            </a:extLst>
          </p:cNvPr>
          <p:cNvCxnSpPr>
            <a:cxnSpLocks/>
          </p:cNvCxnSpPr>
          <p:nvPr/>
        </p:nvCxnSpPr>
        <p:spPr>
          <a:xfrm flipH="1">
            <a:off x="5109927" y="1455561"/>
            <a:ext cx="908417" cy="1543822"/>
          </a:xfrm>
          <a:prstGeom prst="straightConnector1">
            <a:avLst/>
          </a:prstGeom>
          <a:ln w="19050"/>
        </p:spPr>
        <p:style>
          <a:lnRef idx="1">
            <a:schemeClr val="accent1"/>
          </a:lnRef>
          <a:fillRef idx="0">
            <a:schemeClr val="accent1"/>
          </a:fillRef>
          <a:effectRef idx="0">
            <a:schemeClr val="accent1"/>
          </a:effectRef>
          <a:fontRef idx="minor">
            <a:schemeClr val="tx1"/>
          </a:fontRef>
        </p:style>
      </p:cxnSp>
      <p:cxnSp>
        <p:nvCxnSpPr>
          <p:cNvPr id="29" name="Rak pil 28">
            <a:extLst>
              <a:ext uri="{FF2B5EF4-FFF2-40B4-BE49-F238E27FC236}">
                <a16:creationId xmlns:a16="http://schemas.microsoft.com/office/drawing/2014/main" id="{3001EBF9-4E8C-C341-8D18-694463B0F2C5}"/>
              </a:ext>
            </a:extLst>
          </p:cNvPr>
          <p:cNvCxnSpPr>
            <a:cxnSpLocks/>
          </p:cNvCxnSpPr>
          <p:nvPr/>
        </p:nvCxnSpPr>
        <p:spPr>
          <a:xfrm flipH="1">
            <a:off x="3095581" y="1449017"/>
            <a:ext cx="2921775" cy="1413453"/>
          </a:xfrm>
          <a:prstGeom prst="straightConnector1">
            <a:avLst/>
          </a:prstGeom>
          <a:ln w="19050"/>
        </p:spPr>
        <p:style>
          <a:lnRef idx="1">
            <a:schemeClr val="accent1"/>
          </a:lnRef>
          <a:fillRef idx="0">
            <a:schemeClr val="accent1"/>
          </a:fillRef>
          <a:effectRef idx="0">
            <a:schemeClr val="accent1"/>
          </a:effectRef>
          <a:fontRef idx="minor">
            <a:schemeClr val="tx1"/>
          </a:fontRef>
        </p:style>
      </p:cxnSp>
      <p:cxnSp>
        <p:nvCxnSpPr>
          <p:cNvPr id="31" name="Rak pil 30">
            <a:extLst>
              <a:ext uri="{FF2B5EF4-FFF2-40B4-BE49-F238E27FC236}">
                <a16:creationId xmlns:a16="http://schemas.microsoft.com/office/drawing/2014/main" id="{1ECC5D34-CFF4-CE42-85CC-507B7C07F08F}"/>
              </a:ext>
            </a:extLst>
          </p:cNvPr>
          <p:cNvCxnSpPr>
            <a:cxnSpLocks/>
          </p:cNvCxnSpPr>
          <p:nvPr/>
        </p:nvCxnSpPr>
        <p:spPr>
          <a:xfrm flipH="1">
            <a:off x="1213191" y="1445041"/>
            <a:ext cx="4816542" cy="844789"/>
          </a:xfrm>
          <a:prstGeom prst="straightConnector1">
            <a:avLst/>
          </a:prstGeom>
          <a:ln w="19050"/>
        </p:spPr>
        <p:style>
          <a:lnRef idx="1">
            <a:schemeClr val="accent1"/>
          </a:lnRef>
          <a:fillRef idx="0">
            <a:schemeClr val="accent1"/>
          </a:fillRef>
          <a:effectRef idx="0">
            <a:schemeClr val="accent1"/>
          </a:effectRef>
          <a:fontRef idx="minor">
            <a:schemeClr val="tx1"/>
          </a:fontRef>
        </p:style>
      </p:cxnSp>
      <p:cxnSp>
        <p:nvCxnSpPr>
          <p:cNvPr id="34" name="Rak pil 33">
            <a:extLst>
              <a:ext uri="{FF2B5EF4-FFF2-40B4-BE49-F238E27FC236}">
                <a16:creationId xmlns:a16="http://schemas.microsoft.com/office/drawing/2014/main" id="{968B8B0E-66E3-9340-AA1E-76ED8D2D2C7D}"/>
              </a:ext>
            </a:extLst>
          </p:cNvPr>
          <p:cNvCxnSpPr>
            <a:cxnSpLocks/>
          </p:cNvCxnSpPr>
          <p:nvPr/>
        </p:nvCxnSpPr>
        <p:spPr>
          <a:xfrm>
            <a:off x="6026414" y="1455561"/>
            <a:ext cx="4906629" cy="953117"/>
          </a:xfrm>
          <a:prstGeom prst="straightConnector1">
            <a:avLst/>
          </a:prstGeom>
          <a:ln w="19050"/>
        </p:spPr>
        <p:style>
          <a:lnRef idx="1">
            <a:schemeClr val="accent1"/>
          </a:lnRef>
          <a:fillRef idx="0">
            <a:schemeClr val="accent1"/>
          </a:fillRef>
          <a:effectRef idx="0">
            <a:schemeClr val="accent1"/>
          </a:effectRef>
          <a:fontRef idx="minor">
            <a:schemeClr val="tx1"/>
          </a:fontRef>
        </p:style>
      </p:cxnSp>
      <p:sp>
        <p:nvSpPr>
          <p:cNvPr id="37" name="Ellips 36">
            <a:extLst>
              <a:ext uri="{FF2B5EF4-FFF2-40B4-BE49-F238E27FC236}">
                <a16:creationId xmlns:a16="http://schemas.microsoft.com/office/drawing/2014/main" id="{139A83DF-308C-FA46-801A-AF16FE8DB92E}"/>
              </a:ext>
            </a:extLst>
          </p:cNvPr>
          <p:cNvSpPr/>
          <p:nvPr/>
        </p:nvSpPr>
        <p:spPr>
          <a:xfrm>
            <a:off x="5005306" y="1375458"/>
            <a:ext cx="2043204" cy="371832"/>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308CB1F3-13D9-9843-9540-01B234881DE0}"/>
              </a:ext>
            </a:extLst>
          </p:cNvPr>
          <p:cNvSpPr/>
          <p:nvPr/>
        </p:nvSpPr>
        <p:spPr>
          <a:xfrm>
            <a:off x="1213191" y="200260"/>
            <a:ext cx="9626446" cy="12532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a:p>
            <a:r>
              <a:rPr lang="sv-SE" sz="1400" dirty="0">
                <a:latin typeface="Avenir Medium" panose="02000503020000020003" pitchFamily="2" charset="0"/>
                <a:cs typeface="Futura Medium" panose="020B0602020204020303" pitchFamily="34" charset="-79"/>
              </a:rPr>
              <a:t>Sverige utmärker sig genom att vara en ledande ”kvalitetsdestination” som genom hållbar och balanserad utveckling levererar unika ”svenska” upplevelser och värden för att attrahera besökare. Besöksnäringen bidrar till samhället genom att vara en starkt kraft som driver landets socio-ekonomiska utveckling, välstånd och innanförskap. </a:t>
            </a:r>
          </a:p>
          <a:p>
            <a:endParaRPr lang="sv-SE" sz="1400" dirty="0">
              <a:latin typeface="Avenir Medium" panose="02000503020000020003" pitchFamily="2" charset="0"/>
              <a:cs typeface="Futura Medium" panose="020B0602020204020303" pitchFamily="34" charset="-79"/>
            </a:endParaRPr>
          </a:p>
          <a:p>
            <a:r>
              <a:rPr lang="sv-SE" sz="1400" dirty="0">
                <a:latin typeface="Avenir Medium" panose="02000503020000020003" pitchFamily="2" charset="0"/>
                <a:cs typeface="Futura Medium" panose="020B0602020204020303" pitchFamily="34" charset="-79"/>
              </a:rPr>
              <a:t>Besöksnäringen ska vara lukrativ att investera, arbeta och driva verksamhet i.  </a:t>
            </a: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a:p>
            <a:pPr algn="ctr"/>
            <a:endParaRPr lang="sv-SE" dirty="0"/>
          </a:p>
        </p:txBody>
      </p:sp>
      <p:sp>
        <p:nvSpPr>
          <p:cNvPr id="23" name="Rektangel 22">
            <a:extLst>
              <a:ext uri="{FF2B5EF4-FFF2-40B4-BE49-F238E27FC236}">
                <a16:creationId xmlns:a16="http://schemas.microsoft.com/office/drawing/2014/main" id="{BAFD4F0F-4705-B44D-9F25-D6DB8D077094}"/>
              </a:ext>
            </a:extLst>
          </p:cNvPr>
          <p:cNvSpPr/>
          <p:nvPr/>
        </p:nvSpPr>
        <p:spPr>
          <a:xfrm>
            <a:off x="1443250" y="2380855"/>
            <a:ext cx="1871700" cy="527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350" dirty="0">
                <a:solidFill>
                  <a:schemeClr val="tx1"/>
                </a:solidFill>
                <a:latin typeface="Avenir Medium" panose="02000503020000020003" pitchFamily="2" charset="0"/>
                <a:cs typeface="Futura Medium" panose="020B0602020204020303" pitchFamily="34" charset="-79"/>
              </a:rPr>
              <a:t>Ledande kvalitets- destination </a:t>
            </a:r>
          </a:p>
        </p:txBody>
      </p:sp>
      <p:sp>
        <p:nvSpPr>
          <p:cNvPr id="4" name="Höger 3">
            <a:extLst>
              <a:ext uri="{FF2B5EF4-FFF2-40B4-BE49-F238E27FC236}">
                <a16:creationId xmlns:a16="http://schemas.microsoft.com/office/drawing/2014/main" id="{8BD2DC50-5008-DE42-A13E-90F97679428D}"/>
              </a:ext>
            </a:extLst>
          </p:cNvPr>
          <p:cNvSpPr/>
          <p:nvPr/>
        </p:nvSpPr>
        <p:spPr>
          <a:xfrm rot="20446123">
            <a:off x="4133244" y="1787758"/>
            <a:ext cx="511728" cy="29512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400">
              <a:latin typeface="Avenir Medium" panose="02000503020000020003" pitchFamily="2" charset="0"/>
              <a:cs typeface="Futura Medium" panose="020B0602020204020303" pitchFamily="34" charset="-79"/>
            </a:endParaRPr>
          </a:p>
        </p:txBody>
      </p:sp>
      <p:sp>
        <p:nvSpPr>
          <p:cNvPr id="24" name="Rektangel 23">
            <a:extLst>
              <a:ext uri="{FF2B5EF4-FFF2-40B4-BE49-F238E27FC236}">
                <a16:creationId xmlns:a16="http://schemas.microsoft.com/office/drawing/2014/main" id="{8A53A096-4361-2944-B89A-301E95B208C4}"/>
              </a:ext>
            </a:extLst>
          </p:cNvPr>
          <p:cNvSpPr/>
          <p:nvPr/>
        </p:nvSpPr>
        <p:spPr>
          <a:xfrm>
            <a:off x="3108532" y="3524316"/>
            <a:ext cx="1871700" cy="28463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Välja marknadsmix – gästers ursprung inter-nationella, nationella och differentierade segment</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Optimera säsonger som tid och plats för vald marknadsmix</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Utveckla produkter visavi marknadsmix och företagens leveransförmåga </a:t>
            </a:r>
          </a:p>
          <a:p>
            <a:pPr marL="138113" indent="-138113">
              <a:spcBef>
                <a:spcPts val="100"/>
              </a:spcBef>
              <a:spcAft>
                <a:spcPts val="300"/>
              </a:spcAft>
              <a:buFont typeface="Arial" panose="020B0604020202020204" pitchFamily="34" charset="0"/>
              <a:buChar char="•"/>
            </a:pPr>
            <a:r>
              <a:rPr lang="sv-SE" sz="1250" dirty="0">
                <a:latin typeface="Calibri" panose="020F0502020204030204" pitchFamily="34" charset="0"/>
                <a:cs typeface="Calibri" panose="020F0502020204030204" pitchFamily="34" charset="0"/>
              </a:rPr>
              <a:t>Förhindra överturism</a:t>
            </a:r>
            <a:endParaRPr lang="sv-SE" sz="1300" dirty="0">
              <a:latin typeface="Calibri" panose="020F0502020204030204" pitchFamily="34" charset="0"/>
              <a:cs typeface="Calibri" panose="020F0502020204030204" pitchFamily="34" charset="0"/>
            </a:endParaRP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p:txBody>
      </p:sp>
      <p:sp>
        <p:nvSpPr>
          <p:cNvPr id="26" name="Rektangel 25">
            <a:extLst>
              <a:ext uri="{FF2B5EF4-FFF2-40B4-BE49-F238E27FC236}">
                <a16:creationId xmlns:a16="http://schemas.microsoft.com/office/drawing/2014/main" id="{F23BE9A1-9DB1-B340-ACD6-711BD59A215B}"/>
              </a:ext>
            </a:extLst>
          </p:cNvPr>
          <p:cNvSpPr/>
          <p:nvPr/>
        </p:nvSpPr>
        <p:spPr>
          <a:xfrm>
            <a:off x="3386272" y="2658812"/>
            <a:ext cx="1871700" cy="527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350" dirty="0">
                <a:solidFill>
                  <a:schemeClr val="tx1"/>
                </a:solidFill>
                <a:latin typeface="Avenir Medium" panose="02000503020000020003" pitchFamily="2" charset="0"/>
                <a:cs typeface="Futura Medium" panose="020B0602020204020303" pitchFamily="34" charset="-79"/>
              </a:rPr>
              <a:t>Balanserad och hållbar utveckling</a:t>
            </a:r>
          </a:p>
        </p:txBody>
      </p:sp>
      <p:sp>
        <p:nvSpPr>
          <p:cNvPr id="28" name="Rektangel 27">
            <a:extLst>
              <a:ext uri="{FF2B5EF4-FFF2-40B4-BE49-F238E27FC236}">
                <a16:creationId xmlns:a16="http://schemas.microsoft.com/office/drawing/2014/main" id="{F13840DD-C2BA-2342-8E97-3C95FA85B60E}"/>
              </a:ext>
            </a:extLst>
          </p:cNvPr>
          <p:cNvSpPr/>
          <p:nvPr/>
        </p:nvSpPr>
        <p:spPr>
          <a:xfrm>
            <a:off x="5090564" y="3534611"/>
            <a:ext cx="1834169" cy="28463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Utveckla erbjudanden som kännetecknas av  det ”unika svenska” </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Förtydliga  de driv-krafter som skapar värde</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Utveckla Swedishness och integrera gästen med det svenska erbjudandet</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Utveckla begreppet gäst och besökare till ”localhoods”</a:t>
            </a:r>
          </a:p>
          <a:p>
            <a:endParaRPr lang="sv-SE" sz="140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p:txBody>
      </p:sp>
      <p:sp>
        <p:nvSpPr>
          <p:cNvPr id="35" name="Rektangel 34">
            <a:extLst>
              <a:ext uri="{FF2B5EF4-FFF2-40B4-BE49-F238E27FC236}">
                <a16:creationId xmlns:a16="http://schemas.microsoft.com/office/drawing/2014/main" id="{B8718874-29AE-0343-BE50-61A6F4B52AA2}"/>
              </a:ext>
            </a:extLst>
          </p:cNvPr>
          <p:cNvSpPr/>
          <p:nvPr/>
        </p:nvSpPr>
        <p:spPr>
          <a:xfrm>
            <a:off x="5329294" y="2683073"/>
            <a:ext cx="1871700" cy="527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350" dirty="0">
                <a:solidFill>
                  <a:schemeClr val="tx1"/>
                </a:solidFill>
                <a:latin typeface="Avenir Medium" panose="02000503020000020003" pitchFamily="2" charset="0"/>
                <a:cs typeface="Futura Medium" panose="020B0602020204020303" pitchFamily="34" charset="-79"/>
              </a:rPr>
              <a:t>Leverera svenska </a:t>
            </a:r>
          </a:p>
          <a:p>
            <a:r>
              <a:rPr lang="sv-SE" sz="1350" dirty="0">
                <a:solidFill>
                  <a:schemeClr val="tx1"/>
                </a:solidFill>
                <a:latin typeface="Avenir Medium" panose="02000503020000020003" pitchFamily="2" charset="0"/>
                <a:cs typeface="Futura Medium" panose="020B0602020204020303" pitchFamily="34" charset="-79"/>
              </a:rPr>
              <a:t>värden</a:t>
            </a:r>
          </a:p>
        </p:txBody>
      </p:sp>
      <p:sp>
        <p:nvSpPr>
          <p:cNvPr id="36" name="Rektangel 35">
            <a:extLst>
              <a:ext uri="{FF2B5EF4-FFF2-40B4-BE49-F238E27FC236}">
                <a16:creationId xmlns:a16="http://schemas.microsoft.com/office/drawing/2014/main" id="{85C743C9-6777-7248-8379-F72434511868}"/>
              </a:ext>
            </a:extLst>
          </p:cNvPr>
          <p:cNvSpPr/>
          <p:nvPr/>
        </p:nvSpPr>
        <p:spPr>
          <a:xfrm>
            <a:off x="7072596" y="3534610"/>
            <a:ext cx="1871700" cy="28235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Öka besöksnäringens möjligheter till en av de främsta källorna att skapa inkomster och välstånd i hela landet.</a:t>
            </a:r>
          </a:p>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Förstärk besöks-näringen som driv-kraft för infrastruktur, transporter och socio- ekonomiska möjlig-heter</a:t>
            </a:r>
          </a:p>
          <a:p>
            <a:pPr marL="138113" indent="-138113">
              <a:spcBef>
                <a:spcPts val="100"/>
              </a:spcBef>
              <a:spcAft>
                <a:spcPts val="300"/>
              </a:spcAft>
              <a:buFont typeface="Arial" panose="020B0604020202020204" pitchFamily="34" charset="0"/>
              <a:buChar char="•"/>
            </a:pPr>
            <a:r>
              <a:rPr lang="sv-SE" sz="1250" dirty="0">
                <a:latin typeface="Calibri" panose="020F0502020204030204" pitchFamily="34" charset="0"/>
                <a:cs typeface="Calibri" panose="020F0502020204030204" pitchFamily="34" charset="0"/>
              </a:rPr>
              <a:t>Utveckla regional turism genom mångfald</a:t>
            </a:r>
            <a:endParaRPr lang="sv-SE" sz="1250" dirty="0">
              <a:latin typeface="Avenir Medium" panose="02000503020000020003" pitchFamily="2" charset="0"/>
              <a:cs typeface="Futura Medium" panose="020B0602020204020303" pitchFamily="34" charset="-79"/>
            </a:endParaRPr>
          </a:p>
          <a:p>
            <a:endParaRPr lang="sv-SE" sz="1400" dirty="0">
              <a:latin typeface="Avenir Medium" panose="02000503020000020003" pitchFamily="2" charset="0"/>
              <a:cs typeface="Futura Medium" panose="020B0602020204020303" pitchFamily="34" charset="-79"/>
            </a:endParaRPr>
          </a:p>
        </p:txBody>
      </p:sp>
      <p:sp>
        <p:nvSpPr>
          <p:cNvPr id="38" name="Rektangel 37">
            <a:extLst>
              <a:ext uri="{FF2B5EF4-FFF2-40B4-BE49-F238E27FC236}">
                <a16:creationId xmlns:a16="http://schemas.microsoft.com/office/drawing/2014/main" id="{808B1ABB-547A-2F45-B406-D1881067B7F3}"/>
              </a:ext>
            </a:extLst>
          </p:cNvPr>
          <p:cNvSpPr/>
          <p:nvPr/>
        </p:nvSpPr>
        <p:spPr>
          <a:xfrm>
            <a:off x="9061343" y="3534611"/>
            <a:ext cx="1871700" cy="2823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8113" indent="-138113">
              <a:spcBef>
                <a:spcPts val="100"/>
              </a:spcBef>
              <a:spcAft>
                <a:spcPts val="300"/>
              </a:spcAft>
              <a:buFont typeface="Arial" panose="020B0604020202020204" pitchFamily="34" charset="0"/>
              <a:buChar char="•"/>
            </a:pPr>
            <a:r>
              <a:rPr lang="sv-SE" sz="1300" dirty="0">
                <a:latin typeface="Calibri" panose="020F0502020204030204" pitchFamily="34" charset="0"/>
                <a:cs typeface="Calibri" panose="020F0502020204030204" pitchFamily="34" charset="0"/>
              </a:rPr>
              <a:t>Verka för företagens ökade lönsamhet</a:t>
            </a:r>
          </a:p>
          <a:p>
            <a:pPr marL="138113" indent="-138113">
              <a:spcBef>
                <a:spcPts val="100"/>
              </a:spcBef>
              <a:spcAft>
                <a:spcPts val="300"/>
              </a:spcAft>
              <a:buFont typeface="Arial" panose="020B0604020202020204" pitchFamily="34" charset="0"/>
              <a:buChar char="•"/>
            </a:pPr>
            <a:r>
              <a:rPr lang="sv-SE" sz="1250" dirty="0">
                <a:latin typeface="Calibri" panose="020F0502020204030204" pitchFamily="34" charset="0"/>
                <a:cs typeface="Calibri" panose="020F0502020204030204" pitchFamily="34" charset="0"/>
              </a:rPr>
              <a:t>Effektivisera företagens verkningsgrad</a:t>
            </a:r>
          </a:p>
          <a:p>
            <a:pPr marL="138113" indent="-138113">
              <a:spcBef>
                <a:spcPts val="100"/>
              </a:spcBef>
              <a:spcAft>
                <a:spcPts val="300"/>
              </a:spcAft>
              <a:buFont typeface="Arial" panose="020B0604020202020204" pitchFamily="34" charset="0"/>
              <a:buChar char="•"/>
            </a:pPr>
            <a:r>
              <a:rPr lang="sv-SE" sz="1250" dirty="0">
                <a:latin typeface="Calibri" panose="020F0502020204030204" pitchFamily="34" charset="0"/>
                <a:cs typeface="Calibri" panose="020F0502020204030204" pitchFamily="34" charset="0"/>
              </a:rPr>
              <a:t>Utveckla företagens attraktionskraft för investeringar.</a:t>
            </a:r>
          </a:p>
          <a:p>
            <a:pPr marL="138113" indent="-138113">
              <a:spcBef>
                <a:spcPts val="100"/>
              </a:spcBef>
              <a:spcAft>
                <a:spcPts val="300"/>
              </a:spcAft>
              <a:buFont typeface="Arial" panose="020B0604020202020204" pitchFamily="34" charset="0"/>
              <a:buChar char="•"/>
            </a:pPr>
            <a:r>
              <a:rPr lang="sv-SE" sz="1250" dirty="0">
                <a:latin typeface="Calibri" panose="020F0502020204030204" pitchFamily="34" charset="0"/>
                <a:cs typeface="Calibri" panose="020F0502020204030204" pitchFamily="34" charset="0"/>
              </a:rPr>
              <a:t>Säkerställ företagens långsiktiga och kort-siktiga kompetens-behov</a:t>
            </a:r>
          </a:p>
          <a:p>
            <a:pPr marL="138113" indent="-138113">
              <a:spcBef>
                <a:spcPts val="100"/>
              </a:spcBef>
              <a:spcAft>
                <a:spcPts val="300"/>
              </a:spcAft>
              <a:buFont typeface="Arial" panose="020B0604020202020204" pitchFamily="34" charset="0"/>
              <a:buChar char="•"/>
            </a:pPr>
            <a:endParaRPr lang="sv-SE" sz="1250" dirty="0">
              <a:latin typeface="Calibri" panose="020F0502020204030204" pitchFamily="34" charset="0"/>
              <a:cs typeface="Calibri" panose="020F0502020204030204" pitchFamily="34" charset="0"/>
            </a:endParaRPr>
          </a:p>
          <a:p>
            <a:endParaRPr lang="sv-SE" sz="1400" dirty="0">
              <a:latin typeface="Avenir Medium" panose="02000503020000020003" pitchFamily="2" charset="0"/>
              <a:cs typeface="Futura Medium" panose="020B0602020204020303" pitchFamily="34" charset="-79"/>
            </a:endParaRPr>
          </a:p>
        </p:txBody>
      </p:sp>
      <p:sp>
        <p:nvSpPr>
          <p:cNvPr id="39" name="Rektangel 38">
            <a:extLst>
              <a:ext uri="{FF2B5EF4-FFF2-40B4-BE49-F238E27FC236}">
                <a16:creationId xmlns:a16="http://schemas.microsoft.com/office/drawing/2014/main" id="{234426C4-B0AD-BB4B-B7CD-64A107E46EF5}"/>
              </a:ext>
            </a:extLst>
          </p:cNvPr>
          <p:cNvSpPr/>
          <p:nvPr/>
        </p:nvSpPr>
        <p:spPr>
          <a:xfrm>
            <a:off x="7086125" y="2700888"/>
            <a:ext cx="1871700" cy="527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400" dirty="0">
              <a:solidFill>
                <a:schemeClr val="tx1"/>
              </a:solidFill>
              <a:latin typeface="Avenir Medium" panose="02000503020000020003" pitchFamily="2" charset="0"/>
              <a:cs typeface="Futura Medium" panose="020B0602020204020303" pitchFamily="34" charset="-79"/>
            </a:endParaRPr>
          </a:p>
        </p:txBody>
      </p:sp>
      <p:sp>
        <p:nvSpPr>
          <p:cNvPr id="6" name="Rektangel 5">
            <a:extLst>
              <a:ext uri="{FF2B5EF4-FFF2-40B4-BE49-F238E27FC236}">
                <a16:creationId xmlns:a16="http://schemas.microsoft.com/office/drawing/2014/main" id="{2074F6FC-76DD-014A-9D25-BB1A1CDFB761}"/>
              </a:ext>
            </a:extLst>
          </p:cNvPr>
          <p:cNvSpPr/>
          <p:nvPr/>
        </p:nvSpPr>
        <p:spPr>
          <a:xfrm>
            <a:off x="6971176" y="2652658"/>
            <a:ext cx="1835759" cy="738664"/>
          </a:xfrm>
          <a:prstGeom prst="rect">
            <a:avLst/>
          </a:prstGeom>
        </p:spPr>
        <p:txBody>
          <a:bodyPr wrap="none">
            <a:spAutoFit/>
          </a:bodyPr>
          <a:lstStyle/>
          <a:p>
            <a:r>
              <a:rPr lang="sv-SE" sz="1350" dirty="0">
                <a:latin typeface="Avenir Medium" panose="02000503020000020003" pitchFamily="2" charset="0"/>
                <a:cs typeface="Futura Medium" panose="020B0602020204020303" pitchFamily="34" charset="-79"/>
              </a:rPr>
              <a:t>Socio-ekonomiska </a:t>
            </a:r>
          </a:p>
          <a:p>
            <a:r>
              <a:rPr lang="sv-SE" sz="1350" dirty="0">
                <a:latin typeface="Avenir Medium" panose="02000503020000020003" pitchFamily="2" charset="0"/>
                <a:cs typeface="Futura Medium" panose="020B0602020204020303" pitchFamily="34" charset="-79"/>
              </a:rPr>
              <a:t>utveckling, välstånd </a:t>
            </a:r>
          </a:p>
          <a:p>
            <a:r>
              <a:rPr lang="sv-SE" sz="1350" dirty="0">
                <a:latin typeface="Avenir Medium" panose="02000503020000020003" pitchFamily="2" charset="0"/>
                <a:cs typeface="Futura Medium" panose="020B0602020204020303" pitchFamily="34" charset="-79"/>
              </a:rPr>
              <a:t>och innanförskap</a:t>
            </a:r>
            <a:endParaRPr lang="sv-SE" sz="1350" dirty="0"/>
          </a:p>
        </p:txBody>
      </p:sp>
      <p:sp>
        <p:nvSpPr>
          <p:cNvPr id="40" name="Rektangel 39">
            <a:extLst>
              <a:ext uri="{FF2B5EF4-FFF2-40B4-BE49-F238E27FC236}">
                <a16:creationId xmlns:a16="http://schemas.microsoft.com/office/drawing/2014/main" id="{A7DC15D9-692B-234D-BB94-1B24F3DF69B1}"/>
              </a:ext>
            </a:extLst>
          </p:cNvPr>
          <p:cNvSpPr/>
          <p:nvPr/>
        </p:nvSpPr>
        <p:spPr>
          <a:xfrm>
            <a:off x="8817126" y="2380855"/>
            <a:ext cx="1992853" cy="738664"/>
          </a:xfrm>
          <a:prstGeom prst="rect">
            <a:avLst/>
          </a:prstGeom>
        </p:spPr>
        <p:txBody>
          <a:bodyPr wrap="none">
            <a:spAutoFit/>
          </a:bodyPr>
          <a:lstStyle/>
          <a:p>
            <a:r>
              <a:rPr lang="sv-SE" sz="1350" dirty="0">
                <a:latin typeface="Avenir Medium" panose="02000503020000020003" pitchFamily="2" charset="0"/>
                <a:cs typeface="Futura Medium" panose="020B0602020204020303" pitchFamily="34" charset="-79"/>
              </a:rPr>
              <a:t>Lukrativ näring för att </a:t>
            </a:r>
          </a:p>
          <a:p>
            <a:r>
              <a:rPr lang="sv-SE" sz="1350" dirty="0">
                <a:latin typeface="Avenir Medium" panose="02000503020000020003" pitchFamily="2" charset="0"/>
                <a:cs typeface="Futura Medium" panose="020B0602020204020303" pitchFamily="34" charset="-79"/>
              </a:rPr>
              <a:t>investera, arbeta och </a:t>
            </a:r>
          </a:p>
          <a:p>
            <a:r>
              <a:rPr lang="sv-SE" sz="1350" dirty="0">
                <a:latin typeface="Avenir Medium" panose="02000503020000020003" pitchFamily="2" charset="0"/>
                <a:cs typeface="Futura Medium" panose="020B0602020204020303" pitchFamily="34" charset="-79"/>
              </a:rPr>
              <a:t>driva verksamhet. </a:t>
            </a:r>
            <a:endParaRPr lang="sv-SE" sz="1350" dirty="0"/>
          </a:p>
        </p:txBody>
      </p:sp>
      <p:sp>
        <p:nvSpPr>
          <p:cNvPr id="41" name="Höger 40">
            <a:extLst>
              <a:ext uri="{FF2B5EF4-FFF2-40B4-BE49-F238E27FC236}">
                <a16:creationId xmlns:a16="http://schemas.microsoft.com/office/drawing/2014/main" id="{DFFA65A0-C9A9-0941-8786-60A0B6EDDC66}"/>
              </a:ext>
            </a:extLst>
          </p:cNvPr>
          <p:cNvSpPr/>
          <p:nvPr/>
        </p:nvSpPr>
        <p:spPr>
          <a:xfrm rot="19351490">
            <a:off x="4765447" y="2179048"/>
            <a:ext cx="511728" cy="29512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400">
              <a:latin typeface="Avenir Medium" panose="02000503020000020003" pitchFamily="2" charset="0"/>
              <a:cs typeface="Futura Medium" panose="020B0602020204020303" pitchFamily="34" charset="-79"/>
            </a:endParaRPr>
          </a:p>
        </p:txBody>
      </p:sp>
      <p:sp>
        <p:nvSpPr>
          <p:cNvPr id="42" name="Höger 41">
            <a:extLst>
              <a:ext uri="{FF2B5EF4-FFF2-40B4-BE49-F238E27FC236}">
                <a16:creationId xmlns:a16="http://schemas.microsoft.com/office/drawing/2014/main" id="{C1B6DB49-ECFB-0A49-BBA4-C95DE0DB9CE3}"/>
              </a:ext>
            </a:extLst>
          </p:cNvPr>
          <p:cNvSpPr/>
          <p:nvPr/>
        </p:nvSpPr>
        <p:spPr>
          <a:xfrm rot="16200000">
            <a:off x="5751712" y="2299352"/>
            <a:ext cx="472318" cy="29512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400">
              <a:latin typeface="Avenir Medium" panose="02000503020000020003" pitchFamily="2" charset="0"/>
              <a:cs typeface="Futura Medium" panose="020B0602020204020303" pitchFamily="34" charset="-79"/>
            </a:endParaRPr>
          </a:p>
        </p:txBody>
      </p:sp>
      <p:sp>
        <p:nvSpPr>
          <p:cNvPr id="43" name="Höger 42">
            <a:extLst>
              <a:ext uri="{FF2B5EF4-FFF2-40B4-BE49-F238E27FC236}">
                <a16:creationId xmlns:a16="http://schemas.microsoft.com/office/drawing/2014/main" id="{1CF3BC80-FFE6-7447-82D6-003EFCB93BF7}"/>
              </a:ext>
            </a:extLst>
          </p:cNvPr>
          <p:cNvSpPr/>
          <p:nvPr/>
        </p:nvSpPr>
        <p:spPr>
          <a:xfrm rot="14097691">
            <a:off x="6832140" y="2256391"/>
            <a:ext cx="511728" cy="29512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400">
              <a:latin typeface="Avenir Medium" panose="02000503020000020003" pitchFamily="2" charset="0"/>
              <a:cs typeface="Futura Medium" panose="020B0602020204020303" pitchFamily="34" charset="-79"/>
            </a:endParaRPr>
          </a:p>
        </p:txBody>
      </p:sp>
      <p:sp>
        <p:nvSpPr>
          <p:cNvPr id="44" name="Höger 43">
            <a:extLst>
              <a:ext uri="{FF2B5EF4-FFF2-40B4-BE49-F238E27FC236}">
                <a16:creationId xmlns:a16="http://schemas.microsoft.com/office/drawing/2014/main" id="{81798FA2-A884-7847-A049-0E4B38F66B0C}"/>
              </a:ext>
            </a:extLst>
          </p:cNvPr>
          <p:cNvSpPr/>
          <p:nvPr/>
        </p:nvSpPr>
        <p:spPr>
          <a:xfrm rot="12689453">
            <a:off x="7362402" y="1887288"/>
            <a:ext cx="511728" cy="29512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400">
              <a:latin typeface="Avenir Medium" panose="02000503020000020003" pitchFamily="2" charset="0"/>
              <a:cs typeface="Futura Medium" panose="020B0602020204020303" pitchFamily="34" charset="-79"/>
            </a:endParaRPr>
          </a:p>
        </p:txBody>
      </p:sp>
    </p:spTree>
    <p:extLst>
      <p:ext uri="{BB962C8B-B14F-4D97-AF65-F5344CB8AC3E}">
        <p14:creationId xmlns:p14="http://schemas.microsoft.com/office/powerpoint/2010/main" val="189303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ktangel 51">
            <a:extLst>
              <a:ext uri="{FF2B5EF4-FFF2-40B4-BE49-F238E27FC236}">
                <a16:creationId xmlns:a16="http://schemas.microsoft.com/office/drawing/2014/main" id="{8A2DFA84-CA73-1E4E-AE5B-BC188B57D8CC}"/>
              </a:ext>
            </a:extLst>
          </p:cNvPr>
          <p:cNvSpPr/>
          <p:nvPr/>
        </p:nvSpPr>
        <p:spPr>
          <a:xfrm>
            <a:off x="9534583" y="987068"/>
            <a:ext cx="2312224" cy="551062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DBC3C14F-66C9-3847-82B6-0FE178A56995}"/>
              </a:ext>
            </a:extLst>
          </p:cNvPr>
          <p:cNvSpPr/>
          <p:nvPr/>
        </p:nvSpPr>
        <p:spPr>
          <a:xfrm>
            <a:off x="6726069" y="987068"/>
            <a:ext cx="2312224" cy="551062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F0F1084A-F665-1C4E-8CE6-AC938B174915}"/>
              </a:ext>
            </a:extLst>
          </p:cNvPr>
          <p:cNvSpPr/>
          <p:nvPr/>
        </p:nvSpPr>
        <p:spPr>
          <a:xfrm>
            <a:off x="3931321" y="987068"/>
            <a:ext cx="2312224" cy="551062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77A26660-605D-C142-9E1B-980E8C9B4DEB}"/>
              </a:ext>
            </a:extLst>
          </p:cNvPr>
          <p:cNvSpPr/>
          <p:nvPr/>
        </p:nvSpPr>
        <p:spPr>
          <a:xfrm>
            <a:off x="1157650" y="987068"/>
            <a:ext cx="2312224" cy="551062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AB0AA0C9-D95D-1B47-BBDB-A629F111C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2137" y="716850"/>
            <a:ext cx="466283" cy="745758"/>
          </a:xfrm>
          <a:prstGeom prst="rect">
            <a:avLst/>
          </a:prstGeom>
        </p:spPr>
      </p:pic>
      <p:pic>
        <p:nvPicPr>
          <p:cNvPr id="3" name="Bildobjekt 2">
            <a:extLst>
              <a:ext uri="{FF2B5EF4-FFF2-40B4-BE49-F238E27FC236}">
                <a16:creationId xmlns:a16="http://schemas.microsoft.com/office/drawing/2014/main" id="{9B4EA582-BD33-BA41-88EE-CD32D6939F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6965" y="805357"/>
            <a:ext cx="421575" cy="421575"/>
          </a:xfrm>
          <a:prstGeom prst="rect">
            <a:avLst/>
          </a:prstGeom>
        </p:spPr>
      </p:pic>
      <p:pic>
        <p:nvPicPr>
          <p:cNvPr id="4" name="Bildobjekt 3">
            <a:extLst>
              <a:ext uri="{FF2B5EF4-FFF2-40B4-BE49-F238E27FC236}">
                <a16:creationId xmlns:a16="http://schemas.microsoft.com/office/drawing/2014/main" id="{B2043462-8787-B64C-8B97-F40B24CFA7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6106" y="769928"/>
            <a:ext cx="522800" cy="522800"/>
          </a:xfrm>
          <a:prstGeom prst="rect">
            <a:avLst/>
          </a:prstGeom>
        </p:spPr>
      </p:pic>
      <p:pic>
        <p:nvPicPr>
          <p:cNvPr id="5" name="Bildobjekt 4">
            <a:extLst>
              <a:ext uri="{FF2B5EF4-FFF2-40B4-BE49-F238E27FC236}">
                <a16:creationId xmlns:a16="http://schemas.microsoft.com/office/drawing/2014/main" id="{6802AA2B-4298-3F40-80D2-E97FCB8A2B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64995" y="813460"/>
            <a:ext cx="421574" cy="421574"/>
          </a:xfrm>
          <a:prstGeom prst="rect">
            <a:avLst/>
          </a:prstGeom>
        </p:spPr>
      </p:pic>
      <p:sp>
        <p:nvSpPr>
          <p:cNvPr id="6" name="Rektangel 5">
            <a:extLst>
              <a:ext uri="{FF2B5EF4-FFF2-40B4-BE49-F238E27FC236}">
                <a16:creationId xmlns:a16="http://schemas.microsoft.com/office/drawing/2014/main" id="{C26703E2-C254-1949-8052-6EC9E609E1FA}"/>
              </a:ext>
            </a:extLst>
          </p:cNvPr>
          <p:cNvSpPr/>
          <p:nvPr/>
        </p:nvSpPr>
        <p:spPr>
          <a:xfrm>
            <a:off x="1380139" y="1511278"/>
            <a:ext cx="2577004" cy="830997"/>
          </a:xfrm>
          <a:prstGeom prst="rect">
            <a:avLst/>
          </a:prstGeom>
        </p:spPr>
        <p:txBody>
          <a:bodyPr wrap="square">
            <a:spAutoFit/>
          </a:bodyPr>
          <a:lstStyle/>
          <a:p>
            <a:r>
              <a:rPr lang="sv-SE" sz="1200" dirty="0">
                <a:latin typeface="Calibri" panose="020F0502020204030204" pitchFamily="34" charset="0"/>
                <a:cs typeface="Calibri" panose="020F0502020204030204" pitchFamily="34" charset="0"/>
              </a:rPr>
              <a:t>Att bli en ledande kvalitets- destination som ökar Sveriges </a:t>
            </a:r>
          </a:p>
          <a:p>
            <a:r>
              <a:rPr lang="sv-SE" sz="1200" dirty="0">
                <a:latin typeface="Calibri" panose="020F0502020204030204" pitchFamily="34" charset="0"/>
                <a:cs typeface="Calibri" panose="020F0502020204030204" pitchFamily="34" charset="0"/>
              </a:rPr>
              <a:t>konkurrensförmåga som </a:t>
            </a:r>
          </a:p>
          <a:p>
            <a:r>
              <a:rPr lang="sv-SE" sz="1200" dirty="0">
                <a:latin typeface="Calibri" panose="020F0502020204030204" pitchFamily="34" charset="0"/>
                <a:cs typeface="Calibri" panose="020F0502020204030204" pitchFamily="34" charset="0"/>
              </a:rPr>
              <a:t>turismnation </a:t>
            </a:r>
          </a:p>
        </p:txBody>
      </p:sp>
      <p:sp>
        <p:nvSpPr>
          <p:cNvPr id="9" name="Rektangel 8">
            <a:extLst>
              <a:ext uri="{FF2B5EF4-FFF2-40B4-BE49-F238E27FC236}">
                <a16:creationId xmlns:a16="http://schemas.microsoft.com/office/drawing/2014/main" id="{289EB143-BFFD-AD44-8A75-F1C227D6C9DC}"/>
              </a:ext>
            </a:extLst>
          </p:cNvPr>
          <p:cNvSpPr/>
          <p:nvPr/>
        </p:nvSpPr>
        <p:spPr>
          <a:xfrm>
            <a:off x="4260364" y="1512691"/>
            <a:ext cx="1847109" cy="646331"/>
          </a:xfrm>
          <a:prstGeom prst="rect">
            <a:avLst/>
          </a:prstGeom>
        </p:spPr>
        <p:txBody>
          <a:bodyPr wrap="none">
            <a:spAutoFit/>
          </a:bodyPr>
          <a:lstStyle/>
          <a:p>
            <a:r>
              <a:rPr lang="sv-SE" sz="1200" dirty="0">
                <a:latin typeface="Calibri" panose="020F0502020204030204" pitchFamily="34" charset="0"/>
                <a:cs typeface="Calibri" panose="020F0502020204030204" pitchFamily="34" charset="0"/>
              </a:rPr>
              <a:t>Att öka det ekonomiska </a:t>
            </a:r>
          </a:p>
          <a:p>
            <a:r>
              <a:rPr lang="sv-SE" sz="1200" dirty="0">
                <a:latin typeface="Calibri" panose="020F0502020204030204" pitchFamily="34" charset="0"/>
                <a:cs typeface="Calibri" panose="020F0502020204030204" pitchFamily="34" charset="0"/>
              </a:rPr>
              <a:t>värdet för besöksnäringen </a:t>
            </a:r>
          </a:p>
          <a:p>
            <a:r>
              <a:rPr lang="sv-SE" sz="1200" dirty="0">
                <a:latin typeface="Calibri" panose="020F0502020204030204" pitchFamily="34" charset="0"/>
                <a:cs typeface="Calibri" panose="020F0502020204030204" pitchFamily="34" charset="0"/>
              </a:rPr>
              <a:t>i balans med hållbarhet</a:t>
            </a:r>
            <a:endParaRPr lang="sv-SE" sz="1200" dirty="0"/>
          </a:p>
        </p:txBody>
      </p:sp>
      <p:sp>
        <p:nvSpPr>
          <p:cNvPr id="19" name="Rektangel 18">
            <a:extLst>
              <a:ext uri="{FF2B5EF4-FFF2-40B4-BE49-F238E27FC236}">
                <a16:creationId xmlns:a16="http://schemas.microsoft.com/office/drawing/2014/main" id="{3E9625EE-5AA8-C54C-B9FA-D9790091D9DA}"/>
              </a:ext>
            </a:extLst>
          </p:cNvPr>
          <p:cNvSpPr/>
          <p:nvPr/>
        </p:nvSpPr>
        <p:spPr>
          <a:xfrm>
            <a:off x="6983388" y="1492062"/>
            <a:ext cx="2196703" cy="830997"/>
          </a:xfrm>
          <a:prstGeom prst="rect">
            <a:avLst/>
          </a:prstGeom>
        </p:spPr>
        <p:txBody>
          <a:bodyPr wrap="square">
            <a:spAutoFit/>
          </a:bodyPr>
          <a:lstStyle/>
          <a:p>
            <a:r>
              <a:rPr lang="sv-SE" sz="1200" dirty="0">
                <a:latin typeface="Calibri" panose="020F0502020204030204" pitchFamily="34" charset="0"/>
                <a:cs typeface="Calibri" panose="020F0502020204030204" pitchFamily="34" charset="0"/>
              </a:rPr>
              <a:t>Öka turismens omsättning </a:t>
            </a:r>
          </a:p>
          <a:p>
            <a:r>
              <a:rPr lang="sv-SE" sz="1200" dirty="0">
                <a:latin typeface="Calibri" panose="020F0502020204030204" pitchFamily="34" charset="0"/>
                <a:cs typeface="Calibri" panose="020F0502020204030204" pitchFamily="34" charset="0"/>
              </a:rPr>
              <a:t>och åstadkomma en relativt      större </a:t>
            </a:r>
            <a:r>
              <a:rPr lang="sv-SE" sz="1200" dirty="0"/>
              <a:t>fördelning över hela landet.</a:t>
            </a:r>
          </a:p>
        </p:txBody>
      </p:sp>
      <p:sp>
        <p:nvSpPr>
          <p:cNvPr id="20" name="Rektangel 19">
            <a:extLst>
              <a:ext uri="{FF2B5EF4-FFF2-40B4-BE49-F238E27FC236}">
                <a16:creationId xmlns:a16="http://schemas.microsoft.com/office/drawing/2014/main" id="{40A1D81C-AA9A-C842-AA07-E1C5C02185DB}"/>
              </a:ext>
            </a:extLst>
          </p:cNvPr>
          <p:cNvSpPr/>
          <p:nvPr/>
        </p:nvSpPr>
        <p:spPr>
          <a:xfrm>
            <a:off x="9730082" y="1512691"/>
            <a:ext cx="2161810" cy="1031051"/>
          </a:xfrm>
          <a:prstGeom prst="rect">
            <a:avLst/>
          </a:prstGeom>
        </p:spPr>
        <p:txBody>
          <a:bodyPr wrap="none">
            <a:spAutoFit/>
          </a:bodyPr>
          <a:lstStyle/>
          <a:p>
            <a:r>
              <a:rPr lang="sv-SE" sz="1200" dirty="0">
                <a:latin typeface="Calibri" panose="020F0502020204030204" pitchFamily="34" charset="0"/>
                <a:cs typeface="Calibri" panose="020F0502020204030204" pitchFamily="34" charset="0"/>
              </a:rPr>
              <a:t>Målen (17 </a:t>
            </a:r>
            <a:r>
              <a:rPr lang="sv-SE" sz="1200" dirty="0" err="1">
                <a:latin typeface="Calibri" panose="020F0502020204030204" pitchFamily="34" charset="0"/>
                <a:cs typeface="Calibri" panose="020F0502020204030204" pitchFamily="34" charset="0"/>
              </a:rPr>
              <a:t>st</a:t>
            </a:r>
            <a:r>
              <a:rPr lang="sv-SE" sz="1200" dirty="0">
                <a:latin typeface="Calibri" panose="020F0502020204030204" pitchFamily="34" charset="0"/>
                <a:cs typeface="Calibri" panose="020F0502020204030204" pitchFamily="34" charset="0"/>
              </a:rPr>
              <a:t>) i Agenda 2030 är </a:t>
            </a:r>
          </a:p>
          <a:p>
            <a:r>
              <a:rPr lang="sv-SE" sz="1200" dirty="0">
                <a:latin typeface="Calibri" panose="020F0502020204030204" pitchFamily="34" charset="0"/>
                <a:cs typeface="Calibri" panose="020F0502020204030204" pitchFamily="34" charset="0"/>
              </a:rPr>
              <a:t>transformerade till tydliga </a:t>
            </a:r>
          </a:p>
          <a:p>
            <a:r>
              <a:rPr lang="sv-SE" sz="1200" dirty="0">
                <a:latin typeface="Calibri" panose="020F0502020204030204" pitchFamily="34" charset="0"/>
                <a:cs typeface="Calibri" panose="020F0502020204030204" pitchFamily="34" charset="0"/>
              </a:rPr>
              <a:t>mål och principer för besöks-</a:t>
            </a:r>
          </a:p>
          <a:p>
            <a:r>
              <a:rPr lang="sv-SE" sz="1200" dirty="0">
                <a:latin typeface="Calibri" panose="020F0502020204030204" pitchFamily="34" charset="0"/>
                <a:cs typeface="Calibri" panose="020F0502020204030204" pitchFamily="34" charset="0"/>
              </a:rPr>
              <a:t>näringen där Sverige är ledande</a:t>
            </a:r>
          </a:p>
          <a:p>
            <a:endParaRPr lang="sv-SE" sz="1300" dirty="0"/>
          </a:p>
        </p:txBody>
      </p:sp>
      <p:sp>
        <p:nvSpPr>
          <p:cNvPr id="26" name="textruta 25">
            <a:extLst>
              <a:ext uri="{FF2B5EF4-FFF2-40B4-BE49-F238E27FC236}">
                <a16:creationId xmlns:a16="http://schemas.microsoft.com/office/drawing/2014/main" id="{96973EE7-D428-C448-9297-5E42FB386A5D}"/>
              </a:ext>
            </a:extLst>
          </p:cNvPr>
          <p:cNvSpPr txBox="1"/>
          <p:nvPr/>
        </p:nvSpPr>
        <p:spPr>
          <a:xfrm>
            <a:off x="1979299" y="243187"/>
            <a:ext cx="914400" cy="338554"/>
          </a:xfrm>
          <a:prstGeom prst="rect">
            <a:avLst/>
          </a:prstGeom>
          <a:noFill/>
        </p:spPr>
        <p:txBody>
          <a:bodyPr wrap="square" rtlCol="0">
            <a:spAutoFit/>
          </a:bodyPr>
          <a:lstStyle/>
          <a:p>
            <a:r>
              <a:rPr lang="sv-SE" sz="1600" dirty="0"/>
              <a:t>Kvalitet</a:t>
            </a:r>
          </a:p>
        </p:txBody>
      </p:sp>
      <p:sp>
        <p:nvSpPr>
          <p:cNvPr id="27" name="textruta 26">
            <a:extLst>
              <a:ext uri="{FF2B5EF4-FFF2-40B4-BE49-F238E27FC236}">
                <a16:creationId xmlns:a16="http://schemas.microsoft.com/office/drawing/2014/main" id="{95098DC3-D851-564D-A997-4400E3A67C23}"/>
              </a:ext>
            </a:extLst>
          </p:cNvPr>
          <p:cNvSpPr txBox="1"/>
          <p:nvPr/>
        </p:nvSpPr>
        <p:spPr>
          <a:xfrm>
            <a:off x="4543110" y="219764"/>
            <a:ext cx="1206943" cy="338554"/>
          </a:xfrm>
          <a:prstGeom prst="rect">
            <a:avLst/>
          </a:prstGeom>
          <a:noFill/>
        </p:spPr>
        <p:txBody>
          <a:bodyPr wrap="square" rtlCol="0">
            <a:spAutoFit/>
          </a:bodyPr>
          <a:lstStyle/>
          <a:p>
            <a:pPr algn="ctr"/>
            <a:r>
              <a:rPr lang="sv-SE" sz="1600" dirty="0"/>
              <a:t>Ekonomi</a:t>
            </a:r>
          </a:p>
        </p:txBody>
      </p:sp>
      <p:sp>
        <p:nvSpPr>
          <p:cNvPr id="28" name="textruta 27">
            <a:extLst>
              <a:ext uri="{FF2B5EF4-FFF2-40B4-BE49-F238E27FC236}">
                <a16:creationId xmlns:a16="http://schemas.microsoft.com/office/drawing/2014/main" id="{0F810536-56EE-264E-B180-74653D8D78CA}"/>
              </a:ext>
            </a:extLst>
          </p:cNvPr>
          <p:cNvSpPr txBox="1"/>
          <p:nvPr/>
        </p:nvSpPr>
        <p:spPr>
          <a:xfrm>
            <a:off x="7074326" y="212637"/>
            <a:ext cx="1672060" cy="584775"/>
          </a:xfrm>
          <a:prstGeom prst="rect">
            <a:avLst/>
          </a:prstGeom>
          <a:noFill/>
        </p:spPr>
        <p:txBody>
          <a:bodyPr wrap="square" rtlCol="0">
            <a:spAutoFit/>
          </a:bodyPr>
          <a:lstStyle/>
          <a:p>
            <a:r>
              <a:rPr lang="sv-SE" sz="1600" dirty="0"/>
              <a:t>Omsättning och fördelning</a:t>
            </a:r>
          </a:p>
        </p:txBody>
      </p:sp>
      <p:sp>
        <p:nvSpPr>
          <p:cNvPr id="29" name="textruta 28">
            <a:extLst>
              <a:ext uri="{FF2B5EF4-FFF2-40B4-BE49-F238E27FC236}">
                <a16:creationId xmlns:a16="http://schemas.microsoft.com/office/drawing/2014/main" id="{F774D6E1-7390-A041-B092-BCE03C6CF04B}"/>
              </a:ext>
            </a:extLst>
          </p:cNvPr>
          <p:cNvSpPr txBox="1"/>
          <p:nvPr/>
        </p:nvSpPr>
        <p:spPr>
          <a:xfrm>
            <a:off x="9829621" y="219764"/>
            <a:ext cx="1672060" cy="338554"/>
          </a:xfrm>
          <a:prstGeom prst="rect">
            <a:avLst/>
          </a:prstGeom>
          <a:noFill/>
        </p:spPr>
        <p:txBody>
          <a:bodyPr wrap="square" rtlCol="0">
            <a:spAutoFit/>
          </a:bodyPr>
          <a:lstStyle/>
          <a:p>
            <a:pPr algn="ctr"/>
            <a:r>
              <a:rPr lang="sv-SE" sz="1600" dirty="0"/>
              <a:t>Hållbarhet</a:t>
            </a:r>
          </a:p>
        </p:txBody>
      </p:sp>
      <p:sp>
        <p:nvSpPr>
          <p:cNvPr id="30" name="Rektangel med rundade hörn 29">
            <a:extLst>
              <a:ext uri="{FF2B5EF4-FFF2-40B4-BE49-F238E27FC236}">
                <a16:creationId xmlns:a16="http://schemas.microsoft.com/office/drawing/2014/main" id="{4965BB94-BA35-564E-9497-CA4891733BC3}"/>
              </a:ext>
            </a:extLst>
          </p:cNvPr>
          <p:cNvSpPr/>
          <p:nvPr/>
        </p:nvSpPr>
        <p:spPr>
          <a:xfrm>
            <a:off x="1380139" y="2522393"/>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Antal attraktioner/besöksmål med kvalitetsmärkning</a:t>
            </a:r>
          </a:p>
        </p:txBody>
      </p:sp>
      <p:sp>
        <p:nvSpPr>
          <p:cNvPr id="31" name="Rektangel 30">
            <a:extLst>
              <a:ext uri="{FF2B5EF4-FFF2-40B4-BE49-F238E27FC236}">
                <a16:creationId xmlns:a16="http://schemas.microsoft.com/office/drawing/2014/main" id="{9A92EEC4-8DE6-DE47-AEEA-9E87130EDE29}"/>
              </a:ext>
            </a:extLst>
          </p:cNvPr>
          <p:cNvSpPr/>
          <p:nvPr/>
        </p:nvSpPr>
        <p:spPr>
          <a:xfrm>
            <a:off x="1438918" y="3393895"/>
            <a:ext cx="1995162"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5% årlig ökning årligen </a:t>
            </a:r>
          </a:p>
        </p:txBody>
      </p:sp>
      <p:sp>
        <p:nvSpPr>
          <p:cNvPr id="35" name="Rektangel 34">
            <a:extLst>
              <a:ext uri="{FF2B5EF4-FFF2-40B4-BE49-F238E27FC236}">
                <a16:creationId xmlns:a16="http://schemas.microsoft.com/office/drawing/2014/main" id="{1949DF4F-51BB-6C48-B5DA-77F2324D9A93}"/>
              </a:ext>
            </a:extLst>
          </p:cNvPr>
          <p:cNvSpPr/>
          <p:nvPr/>
        </p:nvSpPr>
        <p:spPr>
          <a:xfrm>
            <a:off x="1380139" y="4731329"/>
            <a:ext cx="1995162" cy="400110"/>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Att vara </a:t>
            </a:r>
            <a:r>
              <a:rPr lang="sv-SE" sz="1000" dirty="0" err="1">
                <a:latin typeface="Calibri" panose="020F0502020204030204" pitchFamily="34" charset="0"/>
                <a:cs typeface="Calibri" panose="020F0502020204030204" pitchFamily="34" charset="0"/>
              </a:rPr>
              <a:t>top</a:t>
            </a:r>
            <a:r>
              <a:rPr lang="sv-SE" sz="1000" dirty="0">
                <a:latin typeface="Calibri" panose="020F0502020204030204" pitchFamily="34" charset="0"/>
                <a:cs typeface="Calibri" panose="020F0502020204030204" pitchFamily="34" charset="0"/>
              </a:rPr>
              <a:t> 10 globalt och </a:t>
            </a:r>
            <a:r>
              <a:rPr lang="sv-SE" sz="1000" dirty="0" err="1">
                <a:latin typeface="Calibri" panose="020F0502020204030204" pitchFamily="34" charset="0"/>
                <a:cs typeface="Calibri" panose="020F0502020204030204" pitchFamily="34" charset="0"/>
              </a:rPr>
              <a:t>top</a:t>
            </a:r>
            <a:r>
              <a:rPr lang="sv-SE" sz="1000" dirty="0">
                <a:latin typeface="Calibri" panose="020F0502020204030204" pitchFamily="34" charset="0"/>
                <a:cs typeface="Calibri" panose="020F0502020204030204" pitchFamily="34" charset="0"/>
              </a:rPr>
              <a:t> 5 i Europa! </a:t>
            </a:r>
          </a:p>
        </p:txBody>
      </p:sp>
      <p:sp>
        <p:nvSpPr>
          <p:cNvPr id="22" name="Rektangel 21">
            <a:extLst>
              <a:ext uri="{FF2B5EF4-FFF2-40B4-BE49-F238E27FC236}">
                <a16:creationId xmlns:a16="http://schemas.microsoft.com/office/drawing/2014/main" id="{F192F24B-7557-144F-8BB9-F269AC1F1FBE}"/>
              </a:ext>
            </a:extLst>
          </p:cNvPr>
          <p:cNvSpPr/>
          <p:nvPr/>
        </p:nvSpPr>
        <p:spPr>
          <a:xfrm>
            <a:off x="1324059" y="6139937"/>
            <a:ext cx="1995162"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Minst 90%</a:t>
            </a:r>
          </a:p>
        </p:txBody>
      </p:sp>
      <p:sp>
        <p:nvSpPr>
          <p:cNvPr id="23" name="Rektangel med rundade hörn 22">
            <a:extLst>
              <a:ext uri="{FF2B5EF4-FFF2-40B4-BE49-F238E27FC236}">
                <a16:creationId xmlns:a16="http://schemas.microsoft.com/office/drawing/2014/main" id="{9E67D708-58FF-8142-8E2C-799A613BA9AC}"/>
              </a:ext>
            </a:extLst>
          </p:cNvPr>
          <p:cNvSpPr/>
          <p:nvPr/>
        </p:nvSpPr>
        <p:spPr>
          <a:xfrm>
            <a:off x="1344895" y="3847626"/>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err="1"/>
              <a:t>Travel</a:t>
            </a:r>
            <a:r>
              <a:rPr lang="sv-SE" sz="1200" dirty="0"/>
              <a:t> and </a:t>
            </a:r>
            <a:r>
              <a:rPr lang="sv-SE" sz="1200" dirty="0" err="1"/>
              <a:t>Toursim</a:t>
            </a:r>
            <a:r>
              <a:rPr lang="sv-SE" sz="1200" dirty="0"/>
              <a:t> </a:t>
            </a:r>
            <a:r>
              <a:rPr lang="sv-SE" sz="1200" dirty="0" err="1"/>
              <a:t>Competetivness</a:t>
            </a:r>
            <a:r>
              <a:rPr lang="sv-SE" sz="1200" dirty="0"/>
              <a:t> Index</a:t>
            </a:r>
          </a:p>
          <a:p>
            <a:pPr algn="ctr"/>
            <a:r>
              <a:rPr lang="sv-SE" sz="1200" dirty="0"/>
              <a:t>TTCI</a:t>
            </a:r>
          </a:p>
          <a:p>
            <a:pPr algn="ctr"/>
            <a:endParaRPr lang="sv-SE" sz="1200" dirty="0"/>
          </a:p>
        </p:txBody>
      </p:sp>
      <p:sp>
        <p:nvSpPr>
          <p:cNvPr id="25" name="Rektangel med rundade hörn 24">
            <a:extLst>
              <a:ext uri="{FF2B5EF4-FFF2-40B4-BE49-F238E27FC236}">
                <a16:creationId xmlns:a16="http://schemas.microsoft.com/office/drawing/2014/main" id="{3C9F1E8B-750C-AA4D-984E-EBECDA064070}"/>
              </a:ext>
            </a:extLst>
          </p:cNvPr>
          <p:cNvSpPr/>
          <p:nvPr/>
        </p:nvSpPr>
        <p:spPr>
          <a:xfrm>
            <a:off x="1323720" y="5230578"/>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Förtroendenivå för turismens produkter och tjänster</a:t>
            </a:r>
          </a:p>
          <a:p>
            <a:pPr algn="ctr"/>
            <a:r>
              <a:rPr lang="sv-SE" sz="1050" i="1" dirty="0"/>
              <a:t>(</a:t>
            </a:r>
            <a:r>
              <a:rPr lang="sv-SE" sz="1050" i="1" dirty="0" err="1"/>
              <a:t>Level</a:t>
            </a:r>
            <a:r>
              <a:rPr lang="sv-SE" sz="1050" i="1" dirty="0"/>
              <a:t> </a:t>
            </a:r>
            <a:r>
              <a:rPr lang="sv-SE" sz="1050" i="1" dirty="0" err="1"/>
              <a:t>of</a:t>
            </a:r>
            <a:r>
              <a:rPr lang="sv-SE" sz="1050" i="1" dirty="0"/>
              <a:t> </a:t>
            </a:r>
            <a:r>
              <a:rPr lang="sv-SE" sz="1050" i="1" dirty="0" err="1"/>
              <a:t>confidence</a:t>
            </a:r>
            <a:r>
              <a:rPr lang="sv-SE" sz="1050" i="1" dirty="0"/>
              <a:t>)</a:t>
            </a:r>
          </a:p>
        </p:txBody>
      </p:sp>
      <p:sp>
        <p:nvSpPr>
          <p:cNvPr id="32" name="Rektangel med rundade hörn 31">
            <a:extLst>
              <a:ext uri="{FF2B5EF4-FFF2-40B4-BE49-F238E27FC236}">
                <a16:creationId xmlns:a16="http://schemas.microsoft.com/office/drawing/2014/main" id="{90C78E48-19CD-8E47-879E-98780B153A5D}"/>
              </a:ext>
            </a:extLst>
          </p:cNvPr>
          <p:cNvSpPr/>
          <p:nvPr/>
        </p:nvSpPr>
        <p:spPr>
          <a:xfrm>
            <a:off x="4138014" y="2522393"/>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Internationella turismintäkter</a:t>
            </a:r>
          </a:p>
        </p:txBody>
      </p:sp>
      <p:sp>
        <p:nvSpPr>
          <p:cNvPr id="36" name="Rektangel 35">
            <a:extLst>
              <a:ext uri="{FF2B5EF4-FFF2-40B4-BE49-F238E27FC236}">
                <a16:creationId xmlns:a16="http://schemas.microsoft.com/office/drawing/2014/main" id="{1D34CF0D-FCC5-0E4F-B374-6E091441A53B}"/>
              </a:ext>
            </a:extLst>
          </p:cNvPr>
          <p:cNvSpPr/>
          <p:nvPr/>
        </p:nvSpPr>
        <p:spPr>
          <a:xfrm>
            <a:off x="4257409" y="3393895"/>
            <a:ext cx="1995162"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5% ökning årligen  </a:t>
            </a:r>
          </a:p>
        </p:txBody>
      </p:sp>
      <p:sp>
        <p:nvSpPr>
          <p:cNvPr id="37" name="Rektangel med rundade hörn 36">
            <a:extLst>
              <a:ext uri="{FF2B5EF4-FFF2-40B4-BE49-F238E27FC236}">
                <a16:creationId xmlns:a16="http://schemas.microsoft.com/office/drawing/2014/main" id="{BF6D3E0A-F515-AF42-B7F9-E89925FC864D}"/>
              </a:ext>
            </a:extLst>
          </p:cNvPr>
          <p:cNvSpPr/>
          <p:nvPr/>
        </p:nvSpPr>
        <p:spPr>
          <a:xfrm>
            <a:off x="4113624" y="3847626"/>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Antalet inhemska besökare</a:t>
            </a:r>
          </a:p>
          <a:p>
            <a:pPr algn="ctr"/>
            <a:r>
              <a:rPr lang="sv-SE" sz="1200" dirty="0"/>
              <a:t>(antalet dygn)</a:t>
            </a:r>
          </a:p>
        </p:txBody>
      </p:sp>
      <p:sp>
        <p:nvSpPr>
          <p:cNvPr id="38" name="Rektangel 37">
            <a:extLst>
              <a:ext uri="{FF2B5EF4-FFF2-40B4-BE49-F238E27FC236}">
                <a16:creationId xmlns:a16="http://schemas.microsoft.com/office/drawing/2014/main" id="{A86507E7-1997-FF43-971C-A0877706011B}"/>
              </a:ext>
            </a:extLst>
          </p:cNvPr>
          <p:cNvSpPr/>
          <p:nvPr/>
        </p:nvSpPr>
        <p:spPr>
          <a:xfrm>
            <a:off x="4218301" y="4772393"/>
            <a:ext cx="1995162"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3% ökning årligen  </a:t>
            </a:r>
          </a:p>
        </p:txBody>
      </p:sp>
      <p:sp>
        <p:nvSpPr>
          <p:cNvPr id="39" name="Rektangel med rundade hörn 38">
            <a:extLst>
              <a:ext uri="{FF2B5EF4-FFF2-40B4-BE49-F238E27FC236}">
                <a16:creationId xmlns:a16="http://schemas.microsoft.com/office/drawing/2014/main" id="{A25AC807-113A-F242-AF1E-AFD1F08CA609}"/>
              </a:ext>
            </a:extLst>
          </p:cNvPr>
          <p:cNvSpPr/>
          <p:nvPr/>
        </p:nvSpPr>
        <p:spPr>
          <a:xfrm>
            <a:off x="4098906" y="5230578"/>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Antal investeringar</a:t>
            </a:r>
          </a:p>
          <a:p>
            <a:pPr algn="ctr"/>
            <a:r>
              <a:rPr lang="sv-SE" sz="1200" dirty="0"/>
              <a:t>Hotell, restauranger attraktioner etc.</a:t>
            </a:r>
          </a:p>
        </p:txBody>
      </p:sp>
      <p:sp>
        <p:nvSpPr>
          <p:cNvPr id="40" name="Rektangel 39">
            <a:extLst>
              <a:ext uri="{FF2B5EF4-FFF2-40B4-BE49-F238E27FC236}">
                <a16:creationId xmlns:a16="http://schemas.microsoft.com/office/drawing/2014/main" id="{D48485E9-E2E7-E540-94F8-32540BDAE2AB}"/>
              </a:ext>
            </a:extLst>
          </p:cNvPr>
          <p:cNvSpPr/>
          <p:nvPr/>
        </p:nvSpPr>
        <p:spPr>
          <a:xfrm>
            <a:off x="4203583" y="6139937"/>
            <a:ext cx="1995162"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5% ökning årligen  </a:t>
            </a:r>
          </a:p>
        </p:txBody>
      </p:sp>
      <p:sp>
        <p:nvSpPr>
          <p:cNvPr id="41" name="Rektangel med rundade hörn 40">
            <a:extLst>
              <a:ext uri="{FF2B5EF4-FFF2-40B4-BE49-F238E27FC236}">
                <a16:creationId xmlns:a16="http://schemas.microsoft.com/office/drawing/2014/main" id="{A3776009-CFA8-2E40-A03C-8C0D24E28DE9}"/>
              </a:ext>
            </a:extLst>
          </p:cNvPr>
          <p:cNvSpPr/>
          <p:nvPr/>
        </p:nvSpPr>
        <p:spPr>
          <a:xfrm>
            <a:off x="6923388" y="2522393"/>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Omsättning från internationella gäster även under ”lågsäsonger”</a:t>
            </a:r>
          </a:p>
        </p:txBody>
      </p:sp>
      <p:sp>
        <p:nvSpPr>
          <p:cNvPr id="42" name="Rektangel 41">
            <a:extLst>
              <a:ext uri="{FF2B5EF4-FFF2-40B4-BE49-F238E27FC236}">
                <a16:creationId xmlns:a16="http://schemas.microsoft.com/office/drawing/2014/main" id="{4AF52258-D9D0-9A4B-A1FF-D67B18CEC845}"/>
              </a:ext>
            </a:extLst>
          </p:cNvPr>
          <p:cNvSpPr/>
          <p:nvPr/>
        </p:nvSpPr>
        <p:spPr>
          <a:xfrm>
            <a:off x="7036748" y="3393895"/>
            <a:ext cx="2196703"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25% av intäkterna sker på lågsäsong</a:t>
            </a:r>
          </a:p>
        </p:txBody>
      </p:sp>
      <p:sp>
        <p:nvSpPr>
          <p:cNvPr id="43" name="Rektangel med rundade hörn 42">
            <a:extLst>
              <a:ext uri="{FF2B5EF4-FFF2-40B4-BE49-F238E27FC236}">
                <a16:creationId xmlns:a16="http://schemas.microsoft.com/office/drawing/2014/main" id="{DD8B5B7C-8EDE-0D40-92F1-341113DE7F3B}"/>
              </a:ext>
            </a:extLst>
          </p:cNvPr>
          <p:cNvSpPr/>
          <p:nvPr/>
        </p:nvSpPr>
        <p:spPr>
          <a:xfrm>
            <a:off x="6898998" y="3847626"/>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Omsättning av turismintäkter utanför storstäder</a:t>
            </a:r>
          </a:p>
        </p:txBody>
      </p:sp>
      <p:sp>
        <p:nvSpPr>
          <p:cNvPr id="44" name="Rektangel 43">
            <a:extLst>
              <a:ext uri="{FF2B5EF4-FFF2-40B4-BE49-F238E27FC236}">
                <a16:creationId xmlns:a16="http://schemas.microsoft.com/office/drawing/2014/main" id="{C06EBF94-652E-F542-AE24-D31584F9CEC4}"/>
              </a:ext>
            </a:extLst>
          </p:cNvPr>
          <p:cNvSpPr/>
          <p:nvPr/>
        </p:nvSpPr>
        <p:spPr>
          <a:xfrm>
            <a:off x="6997641" y="4772393"/>
            <a:ext cx="1995162"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Öka till 60%</a:t>
            </a:r>
          </a:p>
        </p:txBody>
      </p:sp>
      <p:sp>
        <p:nvSpPr>
          <p:cNvPr id="47" name="Rektangel med rundade hörn 46">
            <a:extLst>
              <a:ext uri="{FF2B5EF4-FFF2-40B4-BE49-F238E27FC236}">
                <a16:creationId xmlns:a16="http://schemas.microsoft.com/office/drawing/2014/main" id="{9427294B-89F4-4943-9DF1-66C87D59FDFA}"/>
              </a:ext>
            </a:extLst>
          </p:cNvPr>
          <p:cNvSpPr/>
          <p:nvPr/>
        </p:nvSpPr>
        <p:spPr>
          <a:xfrm>
            <a:off x="9783840" y="2522393"/>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Aktiviteter för de 10 mest prioriterade målen är genomförda</a:t>
            </a:r>
          </a:p>
        </p:txBody>
      </p:sp>
      <p:sp>
        <p:nvSpPr>
          <p:cNvPr id="48" name="Rektangel 47">
            <a:extLst>
              <a:ext uri="{FF2B5EF4-FFF2-40B4-BE49-F238E27FC236}">
                <a16:creationId xmlns:a16="http://schemas.microsoft.com/office/drawing/2014/main" id="{30D44CBE-6EDD-C940-8825-65421E1B5586}"/>
              </a:ext>
            </a:extLst>
          </p:cNvPr>
          <p:cNvSpPr/>
          <p:nvPr/>
        </p:nvSpPr>
        <p:spPr>
          <a:xfrm>
            <a:off x="9844913" y="3393895"/>
            <a:ext cx="2196703" cy="400110"/>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Aktiviteterna är genomförda och          har lett till 90% måluppfyllelse</a:t>
            </a:r>
          </a:p>
        </p:txBody>
      </p:sp>
      <p:sp>
        <p:nvSpPr>
          <p:cNvPr id="49" name="Rektangel med rundade hörn 48">
            <a:extLst>
              <a:ext uri="{FF2B5EF4-FFF2-40B4-BE49-F238E27FC236}">
                <a16:creationId xmlns:a16="http://schemas.microsoft.com/office/drawing/2014/main" id="{5FFCE66B-894D-5A44-A72F-A9F6B6E08ABD}"/>
              </a:ext>
            </a:extLst>
          </p:cNvPr>
          <p:cNvSpPr/>
          <p:nvPr/>
        </p:nvSpPr>
        <p:spPr>
          <a:xfrm>
            <a:off x="9759450" y="3847626"/>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Aktiviteter för de 7 återstående målen är påbörjade </a:t>
            </a:r>
          </a:p>
        </p:txBody>
      </p:sp>
      <p:sp>
        <p:nvSpPr>
          <p:cNvPr id="50" name="Rektangel 49">
            <a:extLst>
              <a:ext uri="{FF2B5EF4-FFF2-40B4-BE49-F238E27FC236}">
                <a16:creationId xmlns:a16="http://schemas.microsoft.com/office/drawing/2014/main" id="{F56FD77D-375F-4140-97EC-B1890DA80269}"/>
              </a:ext>
            </a:extLst>
          </p:cNvPr>
          <p:cNvSpPr/>
          <p:nvPr/>
        </p:nvSpPr>
        <p:spPr>
          <a:xfrm>
            <a:off x="9816089" y="4798245"/>
            <a:ext cx="1995162" cy="400110"/>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Aktiviteterna är påbörjade och har en 65% i måluppfyllelse</a:t>
            </a:r>
          </a:p>
        </p:txBody>
      </p:sp>
      <p:sp>
        <p:nvSpPr>
          <p:cNvPr id="7" name="textruta 6">
            <a:extLst>
              <a:ext uri="{FF2B5EF4-FFF2-40B4-BE49-F238E27FC236}">
                <a16:creationId xmlns:a16="http://schemas.microsoft.com/office/drawing/2014/main" id="{C75F6A9A-1894-FA4F-BD09-B5242711212B}"/>
              </a:ext>
            </a:extLst>
          </p:cNvPr>
          <p:cNvSpPr txBox="1"/>
          <p:nvPr/>
        </p:nvSpPr>
        <p:spPr>
          <a:xfrm>
            <a:off x="413657" y="1752600"/>
            <a:ext cx="545342" cy="369332"/>
          </a:xfrm>
          <a:prstGeom prst="rect">
            <a:avLst/>
          </a:prstGeom>
          <a:noFill/>
        </p:spPr>
        <p:txBody>
          <a:bodyPr wrap="none" rtlCol="0">
            <a:spAutoFit/>
          </a:bodyPr>
          <a:lstStyle/>
          <a:p>
            <a:r>
              <a:rPr lang="sv-SE" dirty="0"/>
              <a:t>Mål</a:t>
            </a:r>
          </a:p>
        </p:txBody>
      </p:sp>
      <p:sp>
        <p:nvSpPr>
          <p:cNvPr id="45" name="textruta 44">
            <a:extLst>
              <a:ext uri="{FF2B5EF4-FFF2-40B4-BE49-F238E27FC236}">
                <a16:creationId xmlns:a16="http://schemas.microsoft.com/office/drawing/2014/main" id="{CD138832-DD01-8F43-BE5E-9E470DCCDFD9}"/>
              </a:ext>
            </a:extLst>
          </p:cNvPr>
          <p:cNvSpPr txBox="1"/>
          <p:nvPr/>
        </p:nvSpPr>
        <p:spPr>
          <a:xfrm>
            <a:off x="402090" y="2614664"/>
            <a:ext cx="476412" cy="369332"/>
          </a:xfrm>
          <a:prstGeom prst="rect">
            <a:avLst/>
          </a:prstGeom>
          <a:noFill/>
        </p:spPr>
        <p:txBody>
          <a:bodyPr wrap="none" rtlCol="0">
            <a:spAutoFit/>
          </a:bodyPr>
          <a:lstStyle/>
          <a:p>
            <a:r>
              <a:rPr lang="sv-SE" dirty="0" err="1"/>
              <a:t>KPl</a:t>
            </a:r>
            <a:endParaRPr lang="sv-SE" dirty="0"/>
          </a:p>
        </p:txBody>
      </p:sp>
      <p:sp>
        <p:nvSpPr>
          <p:cNvPr id="8" name="textruta 7">
            <a:extLst>
              <a:ext uri="{FF2B5EF4-FFF2-40B4-BE49-F238E27FC236}">
                <a16:creationId xmlns:a16="http://schemas.microsoft.com/office/drawing/2014/main" id="{085ECE36-DDD9-BF4F-BECE-D3A694D54832}"/>
              </a:ext>
            </a:extLst>
          </p:cNvPr>
          <p:cNvSpPr txBox="1"/>
          <p:nvPr/>
        </p:nvSpPr>
        <p:spPr>
          <a:xfrm rot="18564574">
            <a:off x="182784" y="351136"/>
            <a:ext cx="1055097" cy="369332"/>
          </a:xfrm>
          <a:prstGeom prst="rect">
            <a:avLst/>
          </a:prstGeom>
          <a:noFill/>
        </p:spPr>
        <p:txBody>
          <a:bodyPr wrap="none" rtlCol="0">
            <a:spAutoFit/>
          </a:bodyPr>
          <a:lstStyle/>
          <a:p>
            <a:r>
              <a:rPr lang="sv-SE" dirty="0"/>
              <a:t>EXEMPEL</a:t>
            </a:r>
          </a:p>
        </p:txBody>
      </p:sp>
    </p:spTree>
    <p:extLst>
      <p:ext uri="{BB962C8B-B14F-4D97-AF65-F5344CB8AC3E}">
        <p14:creationId xmlns:p14="http://schemas.microsoft.com/office/powerpoint/2010/main" val="25190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ktangel 51">
            <a:extLst>
              <a:ext uri="{FF2B5EF4-FFF2-40B4-BE49-F238E27FC236}">
                <a16:creationId xmlns:a16="http://schemas.microsoft.com/office/drawing/2014/main" id="{8A2DFA84-CA73-1E4E-AE5B-BC188B57D8CC}"/>
              </a:ext>
            </a:extLst>
          </p:cNvPr>
          <p:cNvSpPr/>
          <p:nvPr/>
        </p:nvSpPr>
        <p:spPr>
          <a:xfrm>
            <a:off x="9534583" y="987068"/>
            <a:ext cx="2312224" cy="551062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DBC3C14F-66C9-3847-82B6-0FE178A56995}"/>
              </a:ext>
            </a:extLst>
          </p:cNvPr>
          <p:cNvSpPr/>
          <p:nvPr/>
        </p:nvSpPr>
        <p:spPr>
          <a:xfrm>
            <a:off x="6726069" y="987068"/>
            <a:ext cx="2312224" cy="551062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F0F1084A-F665-1C4E-8CE6-AC938B174915}"/>
              </a:ext>
            </a:extLst>
          </p:cNvPr>
          <p:cNvSpPr/>
          <p:nvPr/>
        </p:nvSpPr>
        <p:spPr>
          <a:xfrm>
            <a:off x="3931321" y="987068"/>
            <a:ext cx="2312224" cy="551062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77A26660-605D-C142-9E1B-980E8C9B4DEB}"/>
              </a:ext>
            </a:extLst>
          </p:cNvPr>
          <p:cNvSpPr/>
          <p:nvPr/>
        </p:nvSpPr>
        <p:spPr>
          <a:xfrm>
            <a:off x="1157650" y="987068"/>
            <a:ext cx="2312224" cy="551062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AB0AA0C9-D95D-1B47-BBDB-A629F111C5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92137" y="716850"/>
            <a:ext cx="466283" cy="745758"/>
          </a:xfrm>
          <a:prstGeom prst="rect">
            <a:avLst/>
          </a:prstGeom>
        </p:spPr>
      </p:pic>
      <p:pic>
        <p:nvPicPr>
          <p:cNvPr id="3" name="Bildobjekt 2">
            <a:extLst>
              <a:ext uri="{FF2B5EF4-FFF2-40B4-BE49-F238E27FC236}">
                <a16:creationId xmlns:a16="http://schemas.microsoft.com/office/drawing/2014/main" id="{9B4EA582-BD33-BA41-88EE-CD32D6939F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6965" y="805357"/>
            <a:ext cx="421575" cy="421575"/>
          </a:xfrm>
          <a:prstGeom prst="rect">
            <a:avLst/>
          </a:prstGeom>
        </p:spPr>
      </p:pic>
      <p:pic>
        <p:nvPicPr>
          <p:cNvPr id="4" name="Bildobjekt 3">
            <a:extLst>
              <a:ext uri="{FF2B5EF4-FFF2-40B4-BE49-F238E27FC236}">
                <a16:creationId xmlns:a16="http://schemas.microsoft.com/office/drawing/2014/main" id="{B2043462-8787-B64C-8B97-F40B24CFA7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6106" y="769928"/>
            <a:ext cx="522800" cy="522800"/>
          </a:xfrm>
          <a:prstGeom prst="rect">
            <a:avLst/>
          </a:prstGeom>
        </p:spPr>
      </p:pic>
      <p:pic>
        <p:nvPicPr>
          <p:cNvPr id="5" name="Bildobjekt 4">
            <a:extLst>
              <a:ext uri="{FF2B5EF4-FFF2-40B4-BE49-F238E27FC236}">
                <a16:creationId xmlns:a16="http://schemas.microsoft.com/office/drawing/2014/main" id="{6802AA2B-4298-3F40-80D2-E97FCB8A2B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64995" y="813460"/>
            <a:ext cx="421574" cy="421574"/>
          </a:xfrm>
          <a:prstGeom prst="rect">
            <a:avLst/>
          </a:prstGeom>
        </p:spPr>
      </p:pic>
      <p:sp>
        <p:nvSpPr>
          <p:cNvPr id="8" name="textruta 7">
            <a:extLst>
              <a:ext uri="{FF2B5EF4-FFF2-40B4-BE49-F238E27FC236}">
                <a16:creationId xmlns:a16="http://schemas.microsoft.com/office/drawing/2014/main" id="{085ECE36-DDD9-BF4F-BECE-D3A694D54832}"/>
              </a:ext>
            </a:extLst>
          </p:cNvPr>
          <p:cNvSpPr txBox="1"/>
          <p:nvPr/>
        </p:nvSpPr>
        <p:spPr>
          <a:xfrm rot="18564574">
            <a:off x="182784" y="351136"/>
            <a:ext cx="1055097" cy="369332"/>
          </a:xfrm>
          <a:prstGeom prst="rect">
            <a:avLst/>
          </a:prstGeom>
          <a:noFill/>
        </p:spPr>
        <p:txBody>
          <a:bodyPr wrap="none" rtlCol="0">
            <a:spAutoFit/>
          </a:bodyPr>
          <a:lstStyle/>
          <a:p>
            <a:r>
              <a:rPr lang="sv-SE" dirty="0"/>
              <a:t>EXEMPEL</a:t>
            </a:r>
          </a:p>
        </p:txBody>
      </p:sp>
      <p:sp>
        <p:nvSpPr>
          <p:cNvPr id="12" name="Femhörning 11">
            <a:extLst>
              <a:ext uri="{FF2B5EF4-FFF2-40B4-BE49-F238E27FC236}">
                <a16:creationId xmlns:a16="http://schemas.microsoft.com/office/drawing/2014/main" id="{BFF817A8-D19E-9743-84D2-A9EB93D50DC8}"/>
              </a:ext>
            </a:extLst>
          </p:cNvPr>
          <p:cNvSpPr/>
          <p:nvPr/>
        </p:nvSpPr>
        <p:spPr>
          <a:xfrm>
            <a:off x="769065" y="1628964"/>
            <a:ext cx="11077742" cy="80974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909763" algn="l"/>
                <a:tab pos="2085975" algn="l"/>
                <a:tab pos="2127250" algn="l"/>
                <a:tab pos="3108325" algn="l"/>
                <a:tab pos="3282950" algn="l"/>
                <a:tab pos="3416300" algn="l"/>
                <a:tab pos="4221163" algn="l"/>
              </a:tabLst>
            </a:pPr>
            <a:r>
              <a:rPr lang="sv-SE" sz="1400" dirty="0">
                <a:latin typeface="Avenir Medium" panose="02000503020000020003" pitchFamily="2" charset="0"/>
                <a:cs typeface="Futura Medium" panose="020B0602020204020303" pitchFamily="34" charset="-79"/>
              </a:rPr>
              <a:t>		</a:t>
            </a:r>
            <a:endParaRPr lang="sv-SE" sz="1400" dirty="0"/>
          </a:p>
        </p:txBody>
      </p:sp>
      <p:sp>
        <p:nvSpPr>
          <p:cNvPr id="54" name="textruta 53">
            <a:extLst>
              <a:ext uri="{FF2B5EF4-FFF2-40B4-BE49-F238E27FC236}">
                <a16:creationId xmlns:a16="http://schemas.microsoft.com/office/drawing/2014/main" id="{C38EDB47-CDAF-8C4B-8DED-618D6F44B146}"/>
              </a:ext>
            </a:extLst>
          </p:cNvPr>
          <p:cNvSpPr txBox="1"/>
          <p:nvPr/>
        </p:nvSpPr>
        <p:spPr>
          <a:xfrm>
            <a:off x="962845" y="1849171"/>
            <a:ext cx="1181734" cy="369332"/>
          </a:xfrm>
          <a:prstGeom prst="rect">
            <a:avLst/>
          </a:prstGeom>
          <a:noFill/>
        </p:spPr>
        <p:txBody>
          <a:bodyPr wrap="none" rtlCol="0">
            <a:spAutoFit/>
          </a:bodyPr>
          <a:lstStyle/>
          <a:p>
            <a:r>
              <a:rPr lang="sv-SE" dirty="0">
                <a:solidFill>
                  <a:schemeClr val="bg1"/>
                </a:solidFill>
                <a:latin typeface="Avenir Book" panose="02000503020000020003" pitchFamily="2" charset="0"/>
              </a:rPr>
              <a:t>Strategi 1</a:t>
            </a:r>
          </a:p>
        </p:txBody>
      </p:sp>
      <p:sp>
        <p:nvSpPr>
          <p:cNvPr id="56" name="Rektangel 55">
            <a:extLst>
              <a:ext uri="{FF2B5EF4-FFF2-40B4-BE49-F238E27FC236}">
                <a16:creationId xmlns:a16="http://schemas.microsoft.com/office/drawing/2014/main" id="{79F508ED-2D87-7E40-835B-A0C630E2E2F8}"/>
              </a:ext>
            </a:extLst>
          </p:cNvPr>
          <p:cNvSpPr/>
          <p:nvPr/>
        </p:nvSpPr>
        <p:spPr>
          <a:xfrm>
            <a:off x="2313762" y="1679814"/>
            <a:ext cx="8901774" cy="523220"/>
          </a:xfrm>
          <a:prstGeom prst="rect">
            <a:avLst/>
          </a:prstGeom>
        </p:spPr>
        <p:txBody>
          <a:bodyPr wrap="square">
            <a:spAutoFit/>
          </a:bodyPr>
          <a:lstStyle/>
          <a:p>
            <a:r>
              <a:rPr lang="sv-SE" sz="1400" dirty="0">
                <a:solidFill>
                  <a:schemeClr val="bg1"/>
                </a:solidFill>
                <a:latin typeface="Avenir Medium" panose="02000503020000020003" pitchFamily="2" charset="0"/>
                <a:cs typeface="Futura Medium" panose="020B0602020204020303" pitchFamily="34" charset="-79"/>
              </a:rPr>
              <a:t>Utveckling av kvalitativa turismattraktioner och destinationer, produkter som stöds av hållbara lösningar och som uppmuntrar att ”svenska” värden genomsyrar attraktionskraften.</a:t>
            </a:r>
            <a:endParaRPr lang="sv-SE" sz="1400" dirty="0">
              <a:solidFill>
                <a:schemeClr val="bg1"/>
              </a:solidFill>
            </a:endParaRPr>
          </a:p>
        </p:txBody>
      </p:sp>
      <p:sp>
        <p:nvSpPr>
          <p:cNvPr id="57" name="Femhörning 56">
            <a:extLst>
              <a:ext uri="{FF2B5EF4-FFF2-40B4-BE49-F238E27FC236}">
                <a16:creationId xmlns:a16="http://schemas.microsoft.com/office/drawing/2014/main" id="{F499AE90-1C23-DD4A-9E86-0C2FA6AACEFE}"/>
              </a:ext>
            </a:extLst>
          </p:cNvPr>
          <p:cNvSpPr/>
          <p:nvPr/>
        </p:nvSpPr>
        <p:spPr>
          <a:xfrm>
            <a:off x="769065" y="2512472"/>
            <a:ext cx="11077742" cy="80974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909763" algn="l"/>
                <a:tab pos="2085975" algn="l"/>
                <a:tab pos="2127250" algn="l"/>
                <a:tab pos="3108325" algn="l"/>
                <a:tab pos="3282950" algn="l"/>
                <a:tab pos="3416300" algn="l"/>
                <a:tab pos="4221163" algn="l"/>
              </a:tabLst>
            </a:pPr>
            <a:r>
              <a:rPr lang="sv-SE" sz="1400" dirty="0">
                <a:latin typeface="Avenir Medium" panose="02000503020000020003" pitchFamily="2" charset="0"/>
                <a:cs typeface="Futura Medium" panose="020B0602020204020303" pitchFamily="34" charset="-79"/>
              </a:rPr>
              <a:t>		</a:t>
            </a:r>
            <a:endParaRPr lang="sv-SE" sz="1400" dirty="0"/>
          </a:p>
        </p:txBody>
      </p:sp>
      <p:sp>
        <p:nvSpPr>
          <p:cNvPr id="58" name="textruta 57">
            <a:extLst>
              <a:ext uri="{FF2B5EF4-FFF2-40B4-BE49-F238E27FC236}">
                <a16:creationId xmlns:a16="http://schemas.microsoft.com/office/drawing/2014/main" id="{E055C7DE-0FBA-534B-9CD3-795067FA7D62}"/>
              </a:ext>
            </a:extLst>
          </p:cNvPr>
          <p:cNvSpPr txBox="1"/>
          <p:nvPr/>
        </p:nvSpPr>
        <p:spPr>
          <a:xfrm>
            <a:off x="962845" y="2732679"/>
            <a:ext cx="1181734" cy="369332"/>
          </a:xfrm>
          <a:prstGeom prst="rect">
            <a:avLst/>
          </a:prstGeom>
          <a:noFill/>
        </p:spPr>
        <p:txBody>
          <a:bodyPr wrap="none" rtlCol="0">
            <a:spAutoFit/>
          </a:bodyPr>
          <a:lstStyle/>
          <a:p>
            <a:r>
              <a:rPr lang="sv-SE" dirty="0">
                <a:solidFill>
                  <a:schemeClr val="bg1"/>
                </a:solidFill>
                <a:latin typeface="Avenir Book" panose="02000503020000020003" pitchFamily="2" charset="0"/>
              </a:rPr>
              <a:t>Strategi 2</a:t>
            </a:r>
          </a:p>
        </p:txBody>
      </p:sp>
      <p:sp>
        <p:nvSpPr>
          <p:cNvPr id="59" name="Rektangel 58">
            <a:extLst>
              <a:ext uri="{FF2B5EF4-FFF2-40B4-BE49-F238E27FC236}">
                <a16:creationId xmlns:a16="http://schemas.microsoft.com/office/drawing/2014/main" id="{648D497D-5BA7-B440-9228-7CD8E0633D81}"/>
              </a:ext>
            </a:extLst>
          </p:cNvPr>
          <p:cNvSpPr/>
          <p:nvPr/>
        </p:nvSpPr>
        <p:spPr>
          <a:xfrm>
            <a:off x="2313762" y="2563322"/>
            <a:ext cx="8901774" cy="523220"/>
          </a:xfrm>
          <a:prstGeom prst="rect">
            <a:avLst/>
          </a:prstGeom>
        </p:spPr>
        <p:txBody>
          <a:bodyPr wrap="square">
            <a:spAutoFit/>
          </a:bodyPr>
          <a:lstStyle/>
          <a:p>
            <a:r>
              <a:rPr lang="sv-SE" sz="1400" dirty="0">
                <a:solidFill>
                  <a:schemeClr val="bg1"/>
                </a:solidFill>
                <a:latin typeface="Avenir Medium" panose="02000503020000020003" pitchFamily="2" charset="0"/>
                <a:cs typeface="Futura Medium" panose="020B0602020204020303" pitchFamily="34" charset="-79"/>
              </a:rPr>
              <a:t>Utveckling och ständiga förbättringar som stödjer tillgänglighet, transporter och infrastruktur utan att skapa skadlig belastning på samhället och miljön</a:t>
            </a:r>
            <a:endParaRPr lang="sv-SE" sz="1400" dirty="0">
              <a:solidFill>
                <a:schemeClr val="bg1"/>
              </a:solidFill>
            </a:endParaRPr>
          </a:p>
        </p:txBody>
      </p:sp>
      <p:sp>
        <p:nvSpPr>
          <p:cNvPr id="60" name="Femhörning 59">
            <a:extLst>
              <a:ext uri="{FF2B5EF4-FFF2-40B4-BE49-F238E27FC236}">
                <a16:creationId xmlns:a16="http://schemas.microsoft.com/office/drawing/2014/main" id="{ACCAA9DD-B033-BF43-8CCD-3C8BDB78B9B9}"/>
              </a:ext>
            </a:extLst>
          </p:cNvPr>
          <p:cNvSpPr/>
          <p:nvPr/>
        </p:nvSpPr>
        <p:spPr>
          <a:xfrm>
            <a:off x="769065" y="3395980"/>
            <a:ext cx="11077742" cy="80974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909763" algn="l"/>
                <a:tab pos="2085975" algn="l"/>
                <a:tab pos="2127250" algn="l"/>
                <a:tab pos="3108325" algn="l"/>
                <a:tab pos="3282950" algn="l"/>
                <a:tab pos="3416300" algn="l"/>
                <a:tab pos="4221163" algn="l"/>
              </a:tabLst>
            </a:pPr>
            <a:r>
              <a:rPr lang="sv-SE" sz="1400" dirty="0">
                <a:latin typeface="Avenir Medium" panose="02000503020000020003" pitchFamily="2" charset="0"/>
                <a:cs typeface="Futura Medium" panose="020B0602020204020303" pitchFamily="34" charset="-79"/>
              </a:rPr>
              <a:t>		</a:t>
            </a:r>
            <a:endParaRPr lang="sv-SE" sz="1400" dirty="0"/>
          </a:p>
        </p:txBody>
      </p:sp>
      <p:sp>
        <p:nvSpPr>
          <p:cNvPr id="61" name="textruta 60">
            <a:extLst>
              <a:ext uri="{FF2B5EF4-FFF2-40B4-BE49-F238E27FC236}">
                <a16:creationId xmlns:a16="http://schemas.microsoft.com/office/drawing/2014/main" id="{050D496E-24FB-094E-8327-4215A67AC757}"/>
              </a:ext>
            </a:extLst>
          </p:cNvPr>
          <p:cNvSpPr txBox="1"/>
          <p:nvPr/>
        </p:nvSpPr>
        <p:spPr>
          <a:xfrm>
            <a:off x="962845" y="3616187"/>
            <a:ext cx="1181734" cy="369332"/>
          </a:xfrm>
          <a:prstGeom prst="rect">
            <a:avLst/>
          </a:prstGeom>
          <a:noFill/>
        </p:spPr>
        <p:txBody>
          <a:bodyPr wrap="none" rtlCol="0">
            <a:spAutoFit/>
          </a:bodyPr>
          <a:lstStyle/>
          <a:p>
            <a:r>
              <a:rPr lang="sv-SE" dirty="0">
                <a:solidFill>
                  <a:schemeClr val="bg1"/>
                </a:solidFill>
                <a:latin typeface="Avenir Book" panose="02000503020000020003" pitchFamily="2" charset="0"/>
              </a:rPr>
              <a:t>Strategi 3</a:t>
            </a:r>
          </a:p>
        </p:txBody>
      </p:sp>
      <p:sp>
        <p:nvSpPr>
          <p:cNvPr id="62" name="Rektangel 61">
            <a:extLst>
              <a:ext uri="{FF2B5EF4-FFF2-40B4-BE49-F238E27FC236}">
                <a16:creationId xmlns:a16="http://schemas.microsoft.com/office/drawing/2014/main" id="{A1F751FC-2BC5-B247-B2D1-2FC85275DFCE}"/>
              </a:ext>
            </a:extLst>
          </p:cNvPr>
          <p:cNvSpPr/>
          <p:nvPr/>
        </p:nvSpPr>
        <p:spPr>
          <a:xfrm>
            <a:off x="2313762" y="3446830"/>
            <a:ext cx="8901774" cy="523220"/>
          </a:xfrm>
          <a:prstGeom prst="rect">
            <a:avLst/>
          </a:prstGeom>
        </p:spPr>
        <p:txBody>
          <a:bodyPr wrap="square">
            <a:spAutoFit/>
          </a:bodyPr>
          <a:lstStyle/>
          <a:p>
            <a:r>
              <a:rPr lang="sv-SE" sz="1400" dirty="0">
                <a:solidFill>
                  <a:schemeClr val="bg1"/>
                </a:solidFill>
                <a:latin typeface="Avenir Medium" panose="02000503020000020003" pitchFamily="2" charset="0"/>
                <a:cs typeface="Futura Medium" panose="020B0602020204020303" pitchFamily="34" charset="-79"/>
              </a:rPr>
              <a:t>Utveckling av potentialen av turismens humankapital och göra svenska medborgare medvetna turismens fördelar</a:t>
            </a:r>
            <a:endParaRPr lang="sv-SE" sz="1400" dirty="0">
              <a:solidFill>
                <a:schemeClr val="bg1"/>
              </a:solidFill>
            </a:endParaRPr>
          </a:p>
        </p:txBody>
      </p:sp>
      <p:sp>
        <p:nvSpPr>
          <p:cNvPr id="63" name="Femhörning 62">
            <a:extLst>
              <a:ext uri="{FF2B5EF4-FFF2-40B4-BE49-F238E27FC236}">
                <a16:creationId xmlns:a16="http://schemas.microsoft.com/office/drawing/2014/main" id="{89A5AE18-B208-1946-A952-8D6B88203BA9}"/>
              </a:ext>
            </a:extLst>
          </p:cNvPr>
          <p:cNvSpPr/>
          <p:nvPr/>
        </p:nvSpPr>
        <p:spPr>
          <a:xfrm>
            <a:off x="769065" y="4272256"/>
            <a:ext cx="11077742" cy="80974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909763" algn="l"/>
                <a:tab pos="2085975" algn="l"/>
                <a:tab pos="2127250" algn="l"/>
                <a:tab pos="3108325" algn="l"/>
                <a:tab pos="3282950" algn="l"/>
                <a:tab pos="3416300" algn="l"/>
                <a:tab pos="4221163" algn="l"/>
              </a:tabLst>
            </a:pPr>
            <a:r>
              <a:rPr lang="sv-SE" sz="1400" dirty="0">
                <a:latin typeface="Avenir Medium" panose="02000503020000020003" pitchFamily="2" charset="0"/>
                <a:cs typeface="Futura Medium" panose="020B0602020204020303" pitchFamily="34" charset="-79"/>
              </a:rPr>
              <a:t>		</a:t>
            </a:r>
            <a:endParaRPr lang="sv-SE" sz="1400" dirty="0"/>
          </a:p>
        </p:txBody>
      </p:sp>
      <p:sp>
        <p:nvSpPr>
          <p:cNvPr id="64" name="textruta 63">
            <a:extLst>
              <a:ext uri="{FF2B5EF4-FFF2-40B4-BE49-F238E27FC236}">
                <a16:creationId xmlns:a16="http://schemas.microsoft.com/office/drawing/2014/main" id="{8E21E3C3-5F7D-A74C-897D-D815B6555AD0}"/>
              </a:ext>
            </a:extLst>
          </p:cNvPr>
          <p:cNvSpPr txBox="1"/>
          <p:nvPr/>
        </p:nvSpPr>
        <p:spPr>
          <a:xfrm>
            <a:off x="962845" y="4492463"/>
            <a:ext cx="1181734" cy="369332"/>
          </a:xfrm>
          <a:prstGeom prst="rect">
            <a:avLst/>
          </a:prstGeom>
          <a:noFill/>
        </p:spPr>
        <p:txBody>
          <a:bodyPr wrap="none" rtlCol="0">
            <a:spAutoFit/>
          </a:bodyPr>
          <a:lstStyle/>
          <a:p>
            <a:r>
              <a:rPr lang="sv-SE" dirty="0">
                <a:solidFill>
                  <a:schemeClr val="bg1"/>
                </a:solidFill>
                <a:latin typeface="Avenir Book" panose="02000503020000020003" pitchFamily="2" charset="0"/>
              </a:rPr>
              <a:t>Strategi 4</a:t>
            </a:r>
          </a:p>
        </p:txBody>
      </p:sp>
      <p:sp>
        <p:nvSpPr>
          <p:cNvPr id="65" name="Rektangel 64">
            <a:extLst>
              <a:ext uri="{FF2B5EF4-FFF2-40B4-BE49-F238E27FC236}">
                <a16:creationId xmlns:a16="http://schemas.microsoft.com/office/drawing/2014/main" id="{B57A9AC6-ED2A-0948-8675-4D132E7F41B5}"/>
              </a:ext>
            </a:extLst>
          </p:cNvPr>
          <p:cNvSpPr/>
          <p:nvPr/>
        </p:nvSpPr>
        <p:spPr>
          <a:xfrm>
            <a:off x="2313762" y="4323106"/>
            <a:ext cx="8901774" cy="523220"/>
          </a:xfrm>
          <a:prstGeom prst="rect">
            <a:avLst/>
          </a:prstGeom>
        </p:spPr>
        <p:txBody>
          <a:bodyPr wrap="square">
            <a:spAutoFit/>
          </a:bodyPr>
          <a:lstStyle/>
          <a:p>
            <a:r>
              <a:rPr lang="sv-SE" sz="1400" dirty="0">
                <a:solidFill>
                  <a:schemeClr val="bg1"/>
                </a:solidFill>
                <a:latin typeface="Avenir Medium" panose="02000503020000020003" pitchFamily="2" charset="0"/>
                <a:cs typeface="Futura Medium" panose="020B0602020204020303" pitchFamily="34" charset="-79"/>
              </a:rPr>
              <a:t>Balansering av målgrupper med syftet att fördela besökare över hela landet och visa upp den svenska mångfalden genom aktiv bearbetning av valda målgrupper   </a:t>
            </a:r>
            <a:endParaRPr lang="sv-SE" sz="1400" dirty="0">
              <a:solidFill>
                <a:schemeClr val="bg1"/>
              </a:solidFill>
            </a:endParaRPr>
          </a:p>
        </p:txBody>
      </p:sp>
      <p:sp>
        <p:nvSpPr>
          <p:cNvPr id="66" name="Femhörning 65">
            <a:extLst>
              <a:ext uri="{FF2B5EF4-FFF2-40B4-BE49-F238E27FC236}">
                <a16:creationId xmlns:a16="http://schemas.microsoft.com/office/drawing/2014/main" id="{E573E3D2-DCCA-974B-B083-476A3222D8A9}"/>
              </a:ext>
            </a:extLst>
          </p:cNvPr>
          <p:cNvSpPr/>
          <p:nvPr/>
        </p:nvSpPr>
        <p:spPr>
          <a:xfrm>
            <a:off x="769065" y="5184865"/>
            <a:ext cx="11077742" cy="80974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909763" algn="l"/>
                <a:tab pos="2085975" algn="l"/>
                <a:tab pos="2127250" algn="l"/>
                <a:tab pos="3108325" algn="l"/>
                <a:tab pos="3282950" algn="l"/>
                <a:tab pos="3416300" algn="l"/>
                <a:tab pos="4221163" algn="l"/>
              </a:tabLst>
            </a:pPr>
            <a:r>
              <a:rPr lang="sv-SE" sz="1400" dirty="0">
                <a:latin typeface="Avenir Medium" panose="02000503020000020003" pitchFamily="2" charset="0"/>
                <a:cs typeface="Futura Medium" panose="020B0602020204020303" pitchFamily="34" charset="-79"/>
              </a:rPr>
              <a:t>		</a:t>
            </a:r>
            <a:endParaRPr lang="sv-SE" sz="1400" dirty="0"/>
          </a:p>
        </p:txBody>
      </p:sp>
      <p:sp>
        <p:nvSpPr>
          <p:cNvPr id="67" name="textruta 66">
            <a:extLst>
              <a:ext uri="{FF2B5EF4-FFF2-40B4-BE49-F238E27FC236}">
                <a16:creationId xmlns:a16="http://schemas.microsoft.com/office/drawing/2014/main" id="{3CE4B49E-57FA-6644-88DF-F4EB347BDB19}"/>
              </a:ext>
            </a:extLst>
          </p:cNvPr>
          <p:cNvSpPr txBox="1"/>
          <p:nvPr/>
        </p:nvSpPr>
        <p:spPr>
          <a:xfrm>
            <a:off x="962845" y="5405072"/>
            <a:ext cx="1181734" cy="369332"/>
          </a:xfrm>
          <a:prstGeom prst="rect">
            <a:avLst/>
          </a:prstGeom>
          <a:noFill/>
        </p:spPr>
        <p:txBody>
          <a:bodyPr wrap="none" rtlCol="0">
            <a:spAutoFit/>
          </a:bodyPr>
          <a:lstStyle/>
          <a:p>
            <a:r>
              <a:rPr lang="sv-SE" dirty="0">
                <a:solidFill>
                  <a:schemeClr val="bg1"/>
                </a:solidFill>
                <a:latin typeface="Avenir Book" panose="02000503020000020003" pitchFamily="2" charset="0"/>
              </a:rPr>
              <a:t>Strategi 5</a:t>
            </a:r>
          </a:p>
        </p:txBody>
      </p:sp>
      <p:sp>
        <p:nvSpPr>
          <p:cNvPr id="68" name="Rektangel 67">
            <a:extLst>
              <a:ext uri="{FF2B5EF4-FFF2-40B4-BE49-F238E27FC236}">
                <a16:creationId xmlns:a16="http://schemas.microsoft.com/office/drawing/2014/main" id="{7AB48AF8-ADFF-F84A-B0E7-803D24F1B941}"/>
              </a:ext>
            </a:extLst>
          </p:cNvPr>
          <p:cNvSpPr/>
          <p:nvPr/>
        </p:nvSpPr>
        <p:spPr>
          <a:xfrm>
            <a:off x="2313762" y="5235715"/>
            <a:ext cx="8901774" cy="738664"/>
          </a:xfrm>
          <a:prstGeom prst="rect">
            <a:avLst/>
          </a:prstGeom>
        </p:spPr>
        <p:txBody>
          <a:bodyPr wrap="square">
            <a:spAutoFit/>
          </a:bodyPr>
          <a:lstStyle/>
          <a:p>
            <a:r>
              <a:rPr lang="sv-SE" sz="1400" dirty="0">
                <a:solidFill>
                  <a:schemeClr val="bg1"/>
                </a:solidFill>
                <a:latin typeface="Avenir Medium" panose="02000503020000020003" pitchFamily="2" charset="0"/>
                <a:cs typeface="Futura Medium" panose="020B0602020204020303" pitchFamily="34" charset="-79"/>
              </a:rPr>
              <a:t>Organisering av samarbete och integration bland offentlig sektor, privat sektor och allmänheten i utvecklingen av besöksnäringen genom tydligare kontext, styrning (governance) och internationellt samarbete </a:t>
            </a:r>
            <a:endParaRPr lang="sv-SE" sz="1400" dirty="0">
              <a:solidFill>
                <a:schemeClr val="bg1"/>
              </a:solidFill>
            </a:endParaRPr>
          </a:p>
        </p:txBody>
      </p:sp>
      <p:sp>
        <p:nvSpPr>
          <p:cNvPr id="69" name="textruta 68">
            <a:extLst>
              <a:ext uri="{FF2B5EF4-FFF2-40B4-BE49-F238E27FC236}">
                <a16:creationId xmlns:a16="http://schemas.microsoft.com/office/drawing/2014/main" id="{D4051E6A-0A55-6542-8B5A-9276E26119C1}"/>
              </a:ext>
            </a:extLst>
          </p:cNvPr>
          <p:cNvSpPr txBox="1"/>
          <p:nvPr/>
        </p:nvSpPr>
        <p:spPr>
          <a:xfrm>
            <a:off x="1931364" y="201700"/>
            <a:ext cx="9368439" cy="400110"/>
          </a:xfrm>
          <a:prstGeom prst="rect">
            <a:avLst/>
          </a:prstGeom>
          <a:noFill/>
        </p:spPr>
        <p:txBody>
          <a:bodyPr wrap="square" rtlCol="0">
            <a:spAutoFit/>
          </a:bodyPr>
          <a:lstStyle/>
          <a:p>
            <a:r>
              <a:rPr lang="sv-SE" sz="2000" b="1" dirty="0">
                <a:latin typeface="Avenir Book" panose="02000503020000020003" pitchFamily="2" charset="0"/>
              </a:rPr>
              <a:t>Strategiska teman som utvecklas till strategier som ska leda till måluppfyllelse</a:t>
            </a:r>
          </a:p>
        </p:txBody>
      </p:sp>
      <p:sp>
        <p:nvSpPr>
          <p:cNvPr id="70" name="textruta 69">
            <a:extLst>
              <a:ext uri="{FF2B5EF4-FFF2-40B4-BE49-F238E27FC236}">
                <a16:creationId xmlns:a16="http://schemas.microsoft.com/office/drawing/2014/main" id="{6AE5CE3B-B584-0E4D-980B-0663F6516D01}"/>
              </a:ext>
            </a:extLst>
          </p:cNvPr>
          <p:cNvSpPr txBox="1"/>
          <p:nvPr/>
        </p:nvSpPr>
        <p:spPr>
          <a:xfrm rot="16200000">
            <a:off x="-546808" y="3390962"/>
            <a:ext cx="1863202" cy="369332"/>
          </a:xfrm>
          <a:prstGeom prst="rect">
            <a:avLst/>
          </a:prstGeom>
          <a:noFill/>
        </p:spPr>
        <p:txBody>
          <a:bodyPr wrap="none" rtlCol="0">
            <a:spAutoFit/>
          </a:bodyPr>
          <a:lstStyle/>
          <a:p>
            <a:r>
              <a:rPr lang="sv-SE" dirty="0"/>
              <a:t>Strategiska teman</a:t>
            </a:r>
          </a:p>
        </p:txBody>
      </p:sp>
    </p:spTree>
    <p:extLst>
      <p:ext uri="{BB962C8B-B14F-4D97-AF65-F5344CB8AC3E}">
        <p14:creationId xmlns:p14="http://schemas.microsoft.com/office/powerpoint/2010/main" val="1650821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ktangel 51">
            <a:extLst>
              <a:ext uri="{FF2B5EF4-FFF2-40B4-BE49-F238E27FC236}">
                <a16:creationId xmlns:a16="http://schemas.microsoft.com/office/drawing/2014/main" id="{8A2DFA84-CA73-1E4E-AE5B-BC188B57D8CC}"/>
              </a:ext>
            </a:extLst>
          </p:cNvPr>
          <p:cNvSpPr/>
          <p:nvPr/>
        </p:nvSpPr>
        <p:spPr>
          <a:xfrm>
            <a:off x="9534583" y="987068"/>
            <a:ext cx="2312224" cy="551062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DBC3C14F-66C9-3847-82B6-0FE178A56995}"/>
              </a:ext>
            </a:extLst>
          </p:cNvPr>
          <p:cNvSpPr/>
          <p:nvPr/>
        </p:nvSpPr>
        <p:spPr>
          <a:xfrm>
            <a:off x="6726069" y="987068"/>
            <a:ext cx="2312224" cy="551062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F0F1084A-F665-1C4E-8CE6-AC938B174915}"/>
              </a:ext>
            </a:extLst>
          </p:cNvPr>
          <p:cNvSpPr/>
          <p:nvPr/>
        </p:nvSpPr>
        <p:spPr>
          <a:xfrm>
            <a:off x="3931321" y="987068"/>
            <a:ext cx="2312224" cy="551062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77A26660-605D-C142-9E1B-980E8C9B4DEB}"/>
              </a:ext>
            </a:extLst>
          </p:cNvPr>
          <p:cNvSpPr/>
          <p:nvPr/>
        </p:nvSpPr>
        <p:spPr>
          <a:xfrm>
            <a:off x="1157650" y="987068"/>
            <a:ext cx="2312224" cy="551062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AB0AA0C9-D95D-1B47-BBDB-A629F111C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2137" y="716850"/>
            <a:ext cx="466283" cy="745758"/>
          </a:xfrm>
          <a:prstGeom prst="rect">
            <a:avLst/>
          </a:prstGeom>
        </p:spPr>
      </p:pic>
      <p:pic>
        <p:nvPicPr>
          <p:cNvPr id="3" name="Bildobjekt 2">
            <a:extLst>
              <a:ext uri="{FF2B5EF4-FFF2-40B4-BE49-F238E27FC236}">
                <a16:creationId xmlns:a16="http://schemas.microsoft.com/office/drawing/2014/main" id="{9B4EA582-BD33-BA41-88EE-CD32D6939F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6965" y="805357"/>
            <a:ext cx="421575" cy="421575"/>
          </a:xfrm>
          <a:prstGeom prst="rect">
            <a:avLst/>
          </a:prstGeom>
        </p:spPr>
      </p:pic>
      <p:pic>
        <p:nvPicPr>
          <p:cNvPr id="4" name="Bildobjekt 3">
            <a:extLst>
              <a:ext uri="{FF2B5EF4-FFF2-40B4-BE49-F238E27FC236}">
                <a16:creationId xmlns:a16="http://schemas.microsoft.com/office/drawing/2014/main" id="{B2043462-8787-B64C-8B97-F40B24CFA7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6106" y="769928"/>
            <a:ext cx="522800" cy="522800"/>
          </a:xfrm>
          <a:prstGeom prst="rect">
            <a:avLst/>
          </a:prstGeom>
        </p:spPr>
      </p:pic>
      <p:pic>
        <p:nvPicPr>
          <p:cNvPr id="5" name="Bildobjekt 4">
            <a:extLst>
              <a:ext uri="{FF2B5EF4-FFF2-40B4-BE49-F238E27FC236}">
                <a16:creationId xmlns:a16="http://schemas.microsoft.com/office/drawing/2014/main" id="{6802AA2B-4298-3F40-80D2-E97FCB8A2B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64995" y="813460"/>
            <a:ext cx="421574" cy="421574"/>
          </a:xfrm>
          <a:prstGeom prst="rect">
            <a:avLst/>
          </a:prstGeom>
        </p:spPr>
      </p:pic>
      <p:sp>
        <p:nvSpPr>
          <p:cNvPr id="6" name="Rektangel 5">
            <a:extLst>
              <a:ext uri="{FF2B5EF4-FFF2-40B4-BE49-F238E27FC236}">
                <a16:creationId xmlns:a16="http://schemas.microsoft.com/office/drawing/2014/main" id="{C26703E2-C254-1949-8052-6EC9E609E1FA}"/>
              </a:ext>
            </a:extLst>
          </p:cNvPr>
          <p:cNvSpPr/>
          <p:nvPr/>
        </p:nvSpPr>
        <p:spPr>
          <a:xfrm>
            <a:off x="1380139" y="1511278"/>
            <a:ext cx="2577004" cy="830997"/>
          </a:xfrm>
          <a:prstGeom prst="rect">
            <a:avLst/>
          </a:prstGeom>
        </p:spPr>
        <p:txBody>
          <a:bodyPr wrap="square">
            <a:spAutoFit/>
          </a:bodyPr>
          <a:lstStyle/>
          <a:p>
            <a:r>
              <a:rPr lang="sv-SE" sz="1200" dirty="0">
                <a:latin typeface="Calibri" panose="020F0502020204030204" pitchFamily="34" charset="0"/>
                <a:cs typeface="Calibri" panose="020F0502020204030204" pitchFamily="34" charset="0"/>
              </a:rPr>
              <a:t>Att bli en ledande kvalitets- destination som ökar Sveriges </a:t>
            </a:r>
          </a:p>
          <a:p>
            <a:r>
              <a:rPr lang="sv-SE" sz="1200" dirty="0">
                <a:latin typeface="Calibri" panose="020F0502020204030204" pitchFamily="34" charset="0"/>
                <a:cs typeface="Calibri" panose="020F0502020204030204" pitchFamily="34" charset="0"/>
              </a:rPr>
              <a:t>konkurrensförmåga som </a:t>
            </a:r>
          </a:p>
          <a:p>
            <a:r>
              <a:rPr lang="sv-SE" sz="1200" dirty="0">
                <a:latin typeface="Calibri" panose="020F0502020204030204" pitchFamily="34" charset="0"/>
                <a:cs typeface="Calibri" panose="020F0502020204030204" pitchFamily="34" charset="0"/>
              </a:rPr>
              <a:t>turismnation </a:t>
            </a:r>
          </a:p>
        </p:txBody>
      </p:sp>
      <p:sp>
        <p:nvSpPr>
          <p:cNvPr id="9" name="Rektangel 8">
            <a:extLst>
              <a:ext uri="{FF2B5EF4-FFF2-40B4-BE49-F238E27FC236}">
                <a16:creationId xmlns:a16="http://schemas.microsoft.com/office/drawing/2014/main" id="{289EB143-BFFD-AD44-8A75-F1C227D6C9DC}"/>
              </a:ext>
            </a:extLst>
          </p:cNvPr>
          <p:cNvSpPr/>
          <p:nvPr/>
        </p:nvSpPr>
        <p:spPr>
          <a:xfrm>
            <a:off x="4260364" y="1512691"/>
            <a:ext cx="1847109" cy="646331"/>
          </a:xfrm>
          <a:prstGeom prst="rect">
            <a:avLst/>
          </a:prstGeom>
        </p:spPr>
        <p:txBody>
          <a:bodyPr wrap="none">
            <a:spAutoFit/>
          </a:bodyPr>
          <a:lstStyle/>
          <a:p>
            <a:r>
              <a:rPr lang="sv-SE" sz="1200" dirty="0">
                <a:latin typeface="Calibri" panose="020F0502020204030204" pitchFamily="34" charset="0"/>
                <a:cs typeface="Calibri" panose="020F0502020204030204" pitchFamily="34" charset="0"/>
              </a:rPr>
              <a:t>Att öka det ekonomiska </a:t>
            </a:r>
          </a:p>
          <a:p>
            <a:r>
              <a:rPr lang="sv-SE" sz="1200" dirty="0">
                <a:latin typeface="Calibri" panose="020F0502020204030204" pitchFamily="34" charset="0"/>
                <a:cs typeface="Calibri" panose="020F0502020204030204" pitchFamily="34" charset="0"/>
              </a:rPr>
              <a:t>värdet för besöksnäringen </a:t>
            </a:r>
          </a:p>
          <a:p>
            <a:r>
              <a:rPr lang="sv-SE" sz="1200" dirty="0">
                <a:latin typeface="Calibri" panose="020F0502020204030204" pitchFamily="34" charset="0"/>
                <a:cs typeface="Calibri" panose="020F0502020204030204" pitchFamily="34" charset="0"/>
              </a:rPr>
              <a:t>i balans med hållbarhet</a:t>
            </a:r>
            <a:endParaRPr lang="sv-SE" sz="1200" dirty="0"/>
          </a:p>
        </p:txBody>
      </p:sp>
      <p:sp>
        <p:nvSpPr>
          <p:cNvPr id="19" name="Rektangel 18">
            <a:extLst>
              <a:ext uri="{FF2B5EF4-FFF2-40B4-BE49-F238E27FC236}">
                <a16:creationId xmlns:a16="http://schemas.microsoft.com/office/drawing/2014/main" id="{3E9625EE-5AA8-C54C-B9FA-D9790091D9DA}"/>
              </a:ext>
            </a:extLst>
          </p:cNvPr>
          <p:cNvSpPr/>
          <p:nvPr/>
        </p:nvSpPr>
        <p:spPr>
          <a:xfrm>
            <a:off x="6983388" y="1492062"/>
            <a:ext cx="2196703" cy="830997"/>
          </a:xfrm>
          <a:prstGeom prst="rect">
            <a:avLst/>
          </a:prstGeom>
        </p:spPr>
        <p:txBody>
          <a:bodyPr wrap="square">
            <a:spAutoFit/>
          </a:bodyPr>
          <a:lstStyle/>
          <a:p>
            <a:r>
              <a:rPr lang="sv-SE" sz="1200" dirty="0">
                <a:latin typeface="Calibri" panose="020F0502020204030204" pitchFamily="34" charset="0"/>
                <a:cs typeface="Calibri" panose="020F0502020204030204" pitchFamily="34" charset="0"/>
              </a:rPr>
              <a:t>Öka turismens omsättning </a:t>
            </a:r>
          </a:p>
          <a:p>
            <a:r>
              <a:rPr lang="sv-SE" sz="1200" dirty="0">
                <a:latin typeface="Calibri" panose="020F0502020204030204" pitchFamily="34" charset="0"/>
                <a:cs typeface="Calibri" panose="020F0502020204030204" pitchFamily="34" charset="0"/>
              </a:rPr>
              <a:t>och åstadkomma en relativt      större </a:t>
            </a:r>
            <a:r>
              <a:rPr lang="sv-SE" sz="1200" dirty="0"/>
              <a:t>fördelning över hela landet.</a:t>
            </a:r>
          </a:p>
        </p:txBody>
      </p:sp>
      <p:sp>
        <p:nvSpPr>
          <p:cNvPr id="20" name="Rektangel 19">
            <a:extLst>
              <a:ext uri="{FF2B5EF4-FFF2-40B4-BE49-F238E27FC236}">
                <a16:creationId xmlns:a16="http://schemas.microsoft.com/office/drawing/2014/main" id="{40A1D81C-AA9A-C842-AA07-E1C5C02185DB}"/>
              </a:ext>
            </a:extLst>
          </p:cNvPr>
          <p:cNvSpPr/>
          <p:nvPr/>
        </p:nvSpPr>
        <p:spPr>
          <a:xfrm>
            <a:off x="9730082" y="1512691"/>
            <a:ext cx="2161810" cy="1031051"/>
          </a:xfrm>
          <a:prstGeom prst="rect">
            <a:avLst/>
          </a:prstGeom>
        </p:spPr>
        <p:txBody>
          <a:bodyPr wrap="none">
            <a:spAutoFit/>
          </a:bodyPr>
          <a:lstStyle/>
          <a:p>
            <a:r>
              <a:rPr lang="sv-SE" sz="1200" dirty="0">
                <a:latin typeface="Calibri" panose="020F0502020204030204" pitchFamily="34" charset="0"/>
                <a:cs typeface="Calibri" panose="020F0502020204030204" pitchFamily="34" charset="0"/>
              </a:rPr>
              <a:t>Målen (17 </a:t>
            </a:r>
            <a:r>
              <a:rPr lang="sv-SE" sz="1200" dirty="0" err="1">
                <a:latin typeface="Calibri" panose="020F0502020204030204" pitchFamily="34" charset="0"/>
                <a:cs typeface="Calibri" panose="020F0502020204030204" pitchFamily="34" charset="0"/>
              </a:rPr>
              <a:t>st</a:t>
            </a:r>
            <a:r>
              <a:rPr lang="sv-SE" sz="1200" dirty="0">
                <a:latin typeface="Calibri" panose="020F0502020204030204" pitchFamily="34" charset="0"/>
                <a:cs typeface="Calibri" panose="020F0502020204030204" pitchFamily="34" charset="0"/>
              </a:rPr>
              <a:t>) i Agenda 2030 är </a:t>
            </a:r>
          </a:p>
          <a:p>
            <a:r>
              <a:rPr lang="sv-SE" sz="1200" dirty="0">
                <a:latin typeface="Calibri" panose="020F0502020204030204" pitchFamily="34" charset="0"/>
                <a:cs typeface="Calibri" panose="020F0502020204030204" pitchFamily="34" charset="0"/>
              </a:rPr>
              <a:t>transformerade till tydliga </a:t>
            </a:r>
          </a:p>
          <a:p>
            <a:r>
              <a:rPr lang="sv-SE" sz="1200" dirty="0">
                <a:latin typeface="Calibri" panose="020F0502020204030204" pitchFamily="34" charset="0"/>
                <a:cs typeface="Calibri" panose="020F0502020204030204" pitchFamily="34" charset="0"/>
              </a:rPr>
              <a:t>mål och principer för besöks-</a:t>
            </a:r>
          </a:p>
          <a:p>
            <a:r>
              <a:rPr lang="sv-SE" sz="1200" dirty="0">
                <a:latin typeface="Calibri" panose="020F0502020204030204" pitchFamily="34" charset="0"/>
                <a:cs typeface="Calibri" panose="020F0502020204030204" pitchFamily="34" charset="0"/>
              </a:rPr>
              <a:t>näringen där Sverige är ledande</a:t>
            </a:r>
          </a:p>
          <a:p>
            <a:endParaRPr lang="sv-SE" sz="1300" dirty="0"/>
          </a:p>
        </p:txBody>
      </p:sp>
      <p:sp>
        <p:nvSpPr>
          <p:cNvPr id="26" name="textruta 25">
            <a:extLst>
              <a:ext uri="{FF2B5EF4-FFF2-40B4-BE49-F238E27FC236}">
                <a16:creationId xmlns:a16="http://schemas.microsoft.com/office/drawing/2014/main" id="{96973EE7-D428-C448-9297-5E42FB386A5D}"/>
              </a:ext>
            </a:extLst>
          </p:cNvPr>
          <p:cNvSpPr txBox="1"/>
          <p:nvPr/>
        </p:nvSpPr>
        <p:spPr>
          <a:xfrm>
            <a:off x="1979299" y="243187"/>
            <a:ext cx="914400" cy="338554"/>
          </a:xfrm>
          <a:prstGeom prst="rect">
            <a:avLst/>
          </a:prstGeom>
          <a:noFill/>
        </p:spPr>
        <p:txBody>
          <a:bodyPr wrap="square" rtlCol="0">
            <a:spAutoFit/>
          </a:bodyPr>
          <a:lstStyle/>
          <a:p>
            <a:r>
              <a:rPr lang="sv-SE" sz="1600" dirty="0"/>
              <a:t>Kvalitet</a:t>
            </a:r>
          </a:p>
        </p:txBody>
      </p:sp>
      <p:sp>
        <p:nvSpPr>
          <p:cNvPr id="27" name="textruta 26">
            <a:extLst>
              <a:ext uri="{FF2B5EF4-FFF2-40B4-BE49-F238E27FC236}">
                <a16:creationId xmlns:a16="http://schemas.microsoft.com/office/drawing/2014/main" id="{95098DC3-D851-564D-A997-4400E3A67C23}"/>
              </a:ext>
            </a:extLst>
          </p:cNvPr>
          <p:cNvSpPr txBox="1"/>
          <p:nvPr/>
        </p:nvSpPr>
        <p:spPr>
          <a:xfrm>
            <a:off x="4543110" y="219764"/>
            <a:ext cx="1206943" cy="338554"/>
          </a:xfrm>
          <a:prstGeom prst="rect">
            <a:avLst/>
          </a:prstGeom>
          <a:noFill/>
        </p:spPr>
        <p:txBody>
          <a:bodyPr wrap="square" rtlCol="0">
            <a:spAutoFit/>
          </a:bodyPr>
          <a:lstStyle/>
          <a:p>
            <a:pPr algn="ctr"/>
            <a:r>
              <a:rPr lang="sv-SE" sz="1600" dirty="0"/>
              <a:t>Ekonomi</a:t>
            </a:r>
          </a:p>
        </p:txBody>
      </p:sp>
      <p:sp>
        <p:nvSpPr>
          <p:cNvPr id="28" name="textruta 27">
            <a:extLst>
              <a:ext uri="{FF2B5EF4-FFF2-40B4-BE49-F238E27FC236}">
                <a16:creationId xmlns:a16="http://schemas.microsoft.com/office/drawing/2014/main" id="{0F810536-56EE-264E-B180-74653D8D78CA}"/>
              </a:ext>
            </a:extLst>
          </p:cNvPr>
          <p:cNvSpPr txBox="1"/>
          <p:nvPr/>
        </p:nvSpPr>
        <p:spPr>
          <a:xfrm>
            <a:off x="7074326" y="212637"/>
            <a:ext cx="1672060" cy="584775"/>
          </a:xfrm>
          <a:prstGeom prst="rect">
            <a:avLst/>
          </a:prstGeom>
          <a:noFill/>
        </p:spPr>
        <p:txBody>
          <a:bodyPr wrap="square" rtlCol="0">
            <a:spAutoFit/>
          </a:bodyPr>
          <a:lstStyle/>
          <a:p>
            <a:r>
              <a:rPr lang="sv-SE" sz="1600" dirty="0"/>
              <a:t>Omsättning och fördelning</a:t>
            </a:r>
          </a:p>
        </p:txBody>
      </p:sp>
      <p:sp>
        <p:nvSpPr>
          <p:cNvPr id="29" name="textruta 28">
            <a:extLst>
              <a:ext uri="{FF2B5EF4-FFF2-40B4-BE49-F238E27FC236}">
                <a16:creationId xmlns:a16="http://schemas.microsoft.com/office/drawing/2014/main" id="{F774D6E1-7390-A041-B092-BCE03C6CF04B}"/>
              </a:ext>
            </a:extLst>
          </p:cNvPr>
          <p:cNvSpPr txBox="1"/>
          <p:nvPr/>
        </p:nvSpPr>
        <p:spPr>
          <a:xfrm>
            <a:off x="9829621" y="219764"/>
            <a:ext cx="1672060" cy="338554"/>
          </a:xfrm>
          <a:prstGeom prst="rect">
            <a:avLst/>
          </a:prstGeom>
          <a:noFill/>
        </p:spPr>
        <p:txBody>
          <a:bodyPr wrap="square" rtlCol="0">
            <a:spAutoFit/>
          </a:bodyPr>
          <a:lstStyle/>
          <a:p>
            <a:pPr algn="ctr"/>
            <a:r>
              <a:rPr lang="sv-SE" sz="1600" dirty="0"/>
              <a:t>Hållbarhet</a:t>
            </a:r>
          </a:p>
        </p:txBody>
      </p:sp>
      <p:sp>
        <p:nvSpPr>
          <p:cNvPr id="30" name="Rektangel med rundade hörn 29">
            <a:extLst>
              <a:ext uri="{FF2B5EF4-FFF2-40B4-BE49-F238E27FC236}">
                <a16:creationId xmlns:a16="http://schemas.microsoft.com/office/drawing/2014/main" id="{4965BB94-BA35-564E-9497-CA4891733BC3}"/>
              </a:ext>
            </a:extLst>
          </p:cNvPr>
          <p:cNvSpPr/>
          <p:nvPr/>
        </p:nvSpPr>
        <p:spPr>
          <a:xfrm>
            <a:off x="1380139" y="2522393"/>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Antal attraktioner/besöksmål med kvalitetsmärkning</a:t>
            </a:r>
          </a:p>
        </p:txBody>
      </p:sp>
      <p:sp>
        <p:nvSpPr>
          <p:cNvPr id="31" name="Rektangel 30">
            <a:extLst>
              <a:ext uri="{FF2B5EF4-FFF2-40B4-BE49-F238E27FC236}">
                <a16:creationId xmlns:a16="http://schemas.microsoft.com/office/drawing/2014/main" id="{9A92EEC4-8DE6-DE47-AEEA-9E87130EDE29}"/>
              </a:ext>
            </a:extLst>
          </p:cNvPr>
          <p:cNvSpPr/>
          <p:nvPr/>
        </p:nvSpPr>
        <p:spPr>
          <a:xfrm>
            <a:off x="1438918" y="3393895"/>
            <a:ext cx="1995162"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5% årlig ökning årligen </a:t>
            </a:r>
          </a:p>
        </p:txBody>
      </p:sp>
      <p:sp>
        <p:nvSpPr>
          <p:cNvPr id="35" name="Rektangel 34">
            <a:extLst>
              <a:ext uri="{FF2B5EF4-FFF2-40B4-BE49-F238E27FC236}">
                <a16:creationId xmlns:a16="http://schemas.microsoft.com/office/drawing/2014/main" id="{1949DF4F-51BB-6C48-B5DA-77F2324D9A93}"/>
              </a:ext>
            </a:extLst>
          </p:cNvPr>
          <p:cNvSpPr/>
          <p:nvPr/>
        </p:nvSpPr>
        <p:spPr>
          <a:xfrm>
            <a:off x="1380139" y="4731329"/>
            <a:ext cx="1995162" cy="400110"/>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Att vara </a:t>
            </a:r>
            <a:r>
              <a:rPr lang="sv-SE" sz="1000" dirty="0" err="1">
                <a:latin typeface="Calibri" panose="020F0502020204030204" pitchFamily="34" charset="0"/>
                <a:cs typeface="Calibri" panose="020F0502020204030204" pitchFamily="34" charset="0"/>
              </a:rPr>
              <a:t>top</a:t>
            </a:r>
            <a:r>
              <a:rPr lang="sv-SE" sz="1000" dirty="0">
                <a:latin typeface="Calibri" panose="020F0502020204030204" pitchFamily="34" charset="0"/>
                <a:cs typeface="Calibri" panose="020F0502020204030204" pitchFamily="34" charset="0"/>
              </a:rPr>
              <a:t> 10 globalt och </a:t>
            </a:r>
            <a:r>
              <a:rPr lang="sv-SE" sz="1000" dirty="0" err="1">
                <a:latin typeface="Calibri" panose="020F0502020204030204" pitchFamily="34" charset="0"/>
                <a:cs typeface="Calibri" panose="020F0502020204030204" pitchFamily="34" charset="0"/>
              </a:rPr>
              <a:t>top</a:t>
            </a:r>
            <a:r>
              <a:rPr lang="sv-SE" sz="1000" dirty="0">
                <a:latin typeface="Calibri" panose="020F0502020204030204" pitchFamily="34" charset="0"/>
                <a:cs typeface="Calibri" panose="020F0502020204030204" pitchFamily="34" charset="0"/>
              </a:rPr>
              <a:t> 5 i Europa! </a:t>
            </a:r>
          </a:p>
        </p:txBody>
      </p:sp>
      <p:sp>
        <p:nvSpPr>
          <p:cNvPr id="22" name="Rektangel 21">
            <a:extLst>
              <a:ext uri="{FF2B5EF4-FFF2-40B4-BE49-F238E27FC236}">
                <a16:creationId xmlns:a16="http://schemas.microsoft.com/office/drawing/2014/main" id="{F192F24B-7557-144F-8BB9-F269AC1F1FBE}"/>
              </a:ext>
            </a:extLst>
          </p:cNvPr>
          <p:cNvSpPr/>
          <p:nvPr/>
        </p:nvSpPr>
        <p:spPr>
          <a:xfrm>
            <a:off x="1324059" y="6139937"/>
            <a:ext cx="1995162"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Minst 90%</a:t>
            </a:r>
          </a:p>
        </p:txBody>
      </p:sp>
      <p:sp>
        <p:nvSpPr>
          <p:cNvPr id="23" name="Rektangel med rundade hörn 22">
            <a:extLst>
              <a:ext uri="{FF2B5EF4-FFF2-40B4-BE49-F238E27FC236}">
                <a16:creationId xmlns:a16="http://schemas.microsoft.com/office/drawing/2014/main" id="{9E67D708-58FF-8142-8E2C-799A613BA9AC}"/>
              </a:ext>
            </a:extLst>
          </p:cNvPr>
          <p:cNvSpPr/>
          <p:nvPr/>
        </p:nvSpPr>
        <p:spPr>
          <a:xfrm>
            <a:off x="1344895" y="3847626"/>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err="1"/>
              <a:t>Travel</a:t>
            </a:r>
            <a:r>
              <a:rPr lang="sv-SE" sz="1200" dirty="0"/>
              <a:t> and </a:t>
            </a:r>
            <a:r>
              <a:rPr lang="sv-SE" sz="1200" dirty="0" err="1"/>
              <a:t>Toursim</a:t>
            </a:r>
            <a:r>
              <a:rPr lang="sv-SE" sz="1200" dirty="0"/>
              <a:t> </a:t>
            </a:r>
            <a:r>
              <a:rPr lang="sv-SE" sz="1200" dirty="0" err="1"/>
              <a:t>Competetivness</a:t>
            </a:r>
            <a:r>
              <a:rPr lang="sv-SE" sz="1200" dirty="0"/>
              <a:t> Index</a:t>
            </a:r>
          </a:p>
          <a:p>
            <a:pPr algn="ctr"/>
            <a:r>
              <a:rPr lang="sv-SE" sz="1200" dirty="0"/>
              <a:t>TTCI</a:t>
            </a:r>
          </a:p>
          <a:p>
            <a:pPr algn="ctr"/>
            <a:endParaRPr lang="sv-SE" sz="1200" dirty="0"/>
          </a:p>
        </p:txBody>
      </p:sp>
      <p:sp>
        <p:nvSpPr>
          <p:cNvPr id="25" name="Rektangel med rundade hörn 24">
            <a:extLst>
              <a:ext uri="{FF2B5EF4-FFF2-40B4-BE49-F238E27FC236}">
                <a16:creationId xmlns:a16="http://schemas.microsoft.com/office/drawing/2014/main" id="{3C9F1E8B-750C-AA4D-984E-EBECDA064070}"/>
              </a:ext>
            </a:extLst>
          </p:cNvPr>
          <p:cNvSpPr/>
          <p:nvPr/>
        </p:nvSpPr>
        <p:spPr>
          <a:xfrm>
            <a:off x="1323720" y="5230578"/>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Förtroendenivå för turismens produkter och tjänster</a:t>
            </a:r>
          </a:p>
          <a:p>
            <a:pPr algn="ctr"/>
            <a:r>
              <a:rPr lang="sv-SE" sz="1050" i="1" dirty="0"/>
              <a:t>(</a:t>
            </a:r>
            <a:r>
              <a:rPr lang="sv-SE" sz="1050" i="1" dirty="0" err="1"/>
              <a:t>Level</a:t>
            </a:r>
            <a:r>
              <a:rPr lang="sv-SE" sz="1050" i="1" dirty="0"/>
              <a:t> </a:t>
            </a:r>
            <a:r>
              <a:rPr lang="sv-SE" sz="1050" i="1" dirty="0" err="1"/>
              <a:t>of</a:t>
            </a:r>
            <a:r>
              <a:rPr lang="sv-SE" sz="1050" i="1" dirty="0"/>
              <a:t> </a:t>
            </a:r>
            <a:r>
              <a:rPr lang="sv-SE" sz="1050" i="1" dirty="0" err="1"/>
              <a:t>confidence</a:t>
            </a:r>
            <a:r>
              <a:rPr lang="sv-SE" sz="1050" i="1" dirty="0"/>
              <a:t>)</a:t>
            </a:r>
          </a:p>
        </p:txBody>
      </p:sp>
      <p:sp>
        <p:nvSpPr>
          <p:cNvPr id="32" name="Rektangel med rundade hörn 31">
            <a:extLst>
              <a:ext uri="{FF2B5EF4-FFF2-40B4-BE49-F238E27FC236}">
                <a16:creationId xmlns:a16="http://schemas.microsoft.com/office/drawing/2014/main" id="{90C78E48-19CD-8E47-879E-98780B153A5D}"/>
              </a:ext>
            </a:extLst>
          </p:cNvPr>
          <p:cNvSpPr/>
          <p:nvPr/>
        </p:nvSpPr>
        <p:spPr>
          <a:xfrm>
            <a:off x="4138014" y="2522393"/>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Internationella turismintäkter</a:t>
            </a:r>
          </a:p>
        </p:txBody>
      </p:sp>
      <p:sp>
        <p:nvSpPr>
          <p:cNvPr id="36" name="Rektangel 35">
            <a:extLst>
              <a:ext uri="{FF2B5EF4-FFF2-40B4-BE49-F238E27FC236}">
                <a16:creationId xmlns:a16="http://schemas.microsoft.com/office/drawing/2014/main" id="{1D34CF0D-FCC5-0E4F-B374-6E091441A53B}"/>
              </a:ext>
            </a:extLst>
          </p:cNvPr>
          <p:cNvSpPr/>
          <p:nvPr/>
        </p:nvSpPr>
        <p:spPr>
          <a:xfrm>
            <a:off x="4257409" y="3393895"/>
            <a:ext cx="1995162"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5% ökning årligen  </a:t>
            </a:r>
          </a:p>
        </p:txBody>
      </p:sp>
      <p:sp>
        <p:nvSpPr>
          <p:cNvPr id="37" name="Rektangel med rundade hörn 36">
            <a:extLst>
              <a:ext uri="{FF2B5EF4-FFF2-40B4-BE49-F238E27FC236}">
                <a16:creationId xmlns:a16="http://schemas.microsoft.com/office/drawing/2014/main" id="{BF6D3E0A-F515-AF42-B7F9-E89925FC864D}"/>
              </a:ext>
            </a:extLst>
          </p:cNvPr>
          <p:cNvSpPr/>
          <p:nvPr/>
        </p:nvSpPr>
        <p:spPr>
          <a:xfrm>
            <a:off x="4113624" y="3847626"/>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Antalet inhemska besökare</a:t>
            </a:r>
          </a:p>
          <a:p>
            <a:pPr algn="ctr"/>
            <a:r>
              <a:rPr lang="sv-SE" sz="1200" dirty="0"/>
              <a:t>(antalet dygn)</a:t>
            </a:r>
          </a:p>
        </p:txBody>
      </p:sp>
      <p:sp>
        <p:nvSpPr>
          <p:cNvPr id="38" name="Rektangel 37">
            <a:extLst>
              <a:ext uri="{FF2B5EF4-FFF2-40B4-BE49-F238E27FC236}">
                <a16:creationId xmlns:a16="http://schemas.microsoft.com/office/drawing/2014/main" id="{A86507E7-1997-FF43-971C-A0877706011B}"/>
              </a:ext>
            </a:extLst>
          </p:cNvPr>
          <p:cNvSpPr/>
          <p:nvPr/>
        </p:nvSpPr>
        <p:spPr>
          <a:xfrm>
            <a:off x="4218301" y="4772393"/>
            <a:ext cx="1995162"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3% ökning årligen  </a:t>
            </a:r>
          </a:p>
        </p:txBody>
      </p:sp>
      <p:sp>
        <p:nvSpPr>
          <p:cNvPr id="39" name="Rektangel med rundade hörn 38">
            <a:extLst>
              <a:ext uri="{FF2B5EF4-FFF2-40B4-BE49-F238E27FC236}">
                <a16:creationId xmlns:a16="http://schemas.microsoft.com/office/drawing/2014/main" id="{A25AC807-113A-F242-AF1E-AFD1F08CA609}"/>
              </a:ext>
            </a:extLst>
          </p:cNvPr>
          <p:cNvSpPr/>
          <p:nvPr/>
        </p:nvSpPr>
        <p:spPr>
          <a:xfrm>
            <a:off x="4098906" y="5230578"/>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Antal investeringar</a:t>
            </a:r>
          </a:p>
          <a:p>
            <a:pPr algn="ctr"/>
            <a:r>
              <a:rPr lang="sv-SE" sz="1200" dirty="0"/>
              <a:t>Hotell, restauranger attraktioner etc.</a:t>
            </a:r>
          </a:p>
        </p:txBody>
      </p:sp>
      <p:sp>
        <p:nvSpPr>
          <p:cNvPr id="40" name="Rektangel 39">
            <a:extLst>
              <a:ext uri="{FF2B5EF4-FFF2-40B4-BE49-F238E27FC236}">
                <a16:creationId xmlns:a16="http://schemas.microsoft.com/office/drawing/2014/main" id="{D48485E9-E2E7-E540-94F8-32540BDAE2AB}"/>
              </a:ext>
            </a:extLst>
          </p:cNvPr>
          <p:cNvSpPr/>
          <p:nvPr/>
        </p:nvSpPr>
        <p:spPr>
          <a:xfrm>
            <a:off x="4203583" y="6139937"/>
            <a:ext cx="1995162"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5% ökning årligen  </a:t>
            </a:r>
          </a:p>
        </p:txBody>
      </p:sp>
      <p:sp>
        <p:nvSpPr>
          <p:cNvPr id="41" name="Rektangel med rundade hörn 40">
            <a:extLst>
              <a:ext uri="{FF2B5EF4-FFF2-40B4-BE49-F238E27FC236}">
                <a16:creationId xmlns:a16="http://schemas.microsoft.com/office/drawing/2014/main" id="{A3776009-CFA8-2E40-A03C-8C0D24E28DE9}"/>
              </a:ext>
            </a:extLst>
          </p:cNvPr>
          <p:cNvSpPr/>
          <p:nvPr/>
        </p:nvSpPr>
        <p:spPr>
          <a:xfrm>
            <a:off x="6923388" y="2522393"/>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Omsättning från internationella gäster även under ”lågsäsonger”</a:t>
            </a:r>
          </a:p>
        </p:txBody>
      </p:sp>
      <p:sp>
        <p:nvSpPr>
          <p:cNvPr id="42" name="Rektangel 41">
            <a:extLst>
              <a:ext uri="{FF2B5EF4-FFF2-40B4-BE49-F238E27FC236}">
                <a16:creationId xmlns:a16="http://schemas.microsoft.com/office/drawing/2014/main" id="{4AF52258-D9D0-9A4B-A1FF-D67B18CEC845}"/>
              </a:ext>
            </a:extLst>
          </p:cNvPr>
          <p:cNvSpPr/>
          <p:nvPr/>
        </p:nvSpPr>
        <p:spPr>
          <a:xfrm>
            <a:off x="7036748" y="3393895"/>
            <a:ext cx="2196703"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25% av intäkterna sker på lågsäsong</a:t>
            </a:r>
          </a:p>
        </p:txBody>
      </p:sp>
      <p:sp>
        <p:nvSpPr>
          <p:cNvPr id="43" name="Rektangel med rundade hörn 42">
            <a:extLst>
              <a:ext uri="{FF2B5EF4-FFF2-40B4-BE49-F238E27FC236}">
                <a16:creationId xmlns:a16="http://schemas.microsoft.com/office/drawing/2014/main" id="{DD8B5B7C-8EDE-0D40-92F1-341113DE7F3B}"/>
              </a:ext>
            </a:extLst>
          </p:cNvPr>
          <p:cNvSpPr/>
          <p:nvPr/>
        </p:nvSpPr>
        <p:spPr>
          <a:xfrm>
            <a:off x="6898998" y="3847626"/>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Omsättning av turismintäkter utanför storstäder</a:t>
            </a:r>
          </a:p>
        </p:txBody>
      </p:sp>
      <p:sp>
        <p:nvSpPr>
          <p:cNvPr id="44" name="Rektangel 43">
            <a:extLst>
              <a:ext uri="{FF2B5EF4-FFF2-40B4-BE49-F238E27FC236}">
                <a16:creationId xmlns:a16="http://schemas.microsoft.com/office/drawing/2014/main" id="{C06EBF94-652E-F542-AE24-D31584F9CEC4}"/>
              </a:ext>
            </a:extLst>
          </p:cNvPr>
          <p:cNvSpPr/>
          <p:nvPr/>
        </p:nvSpPr>
        <p:spPr>
          <a:xfrm>
            <a:off x="6997641" y="4772393"/>
            <a:ext cx="1995162" cy="246221"/>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Öka till 60%</a:t>
            </a:r>
          </a:p>
        </p:txBody>
      </p:sp>
      <p:sp>
        <p:nvSpPr>
          <p:cNvPr id="47" name="Rektangel med rundade hörn 46">
            <a:extLst>
              <a:ext uri="{FF2B5EF4-FFF2-40B4-BE49-F238E27FC236}">
                <a16:creationId xmlns:a16="http://schemas.microsoft.com/office/drawing/2014/main" id="{9427294B-89F4-4943-9DF1-66C87D59FDFA}"/>
              </a:ext>
            </a:extLst>
          </p:cNvPr>
          <p:cNvSpPr/>
          <p:nvPr/>
        </p:nvSpPr>
        <p:spPr>
          <a:xfrm>
            <a:off x="9783840" y="2522393"/>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Aktiviteter för de 10 mest prioriterade målen är genomförda</a:t>
            </a:r>
          </a:p>
        </p:txBody>
      </p:sp>
      <p:sp>
        <p:nvSpPr>
          <p:cNvPr id="48" name="Rektangel 47">
            <a:extLst>
              <a:ext uri="{FF2B5EF4-FFF2-40B4-BE49-F238E27FC236}">
                <a16:creationId xmlns:a16="http://schemas.microsoft.com/office/drawing/2014/main" id="{30D44CBE-6EDD-C940-8825-65421E1B5586}"/>
              </a:ext>
            </a:extLst>
          </p:cNvPr>
          <p:cNvSpPr/>
          <p:nvPr/>
        </p:nvSpPr>
        <p:spPr>
          <a:xfrm>
            <a:off x="9844913" y="3393895"/>
            <a:ext cx="2196703" cy="400110"/>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Aktiviteterna är genomförda och          har lett till 90% måluppfyllelse</a:t>
            </a:r>
          </a:p>
        </p:txBody>
      </p:sp>
      <p:sp>
        <p:nvSpPr>
          <p:cNvPr id="49" name="Rektangel med rundade hörn 48">
            <a:extLst>
              <a:ext uri="{FF2B5EF4-FFF2-40B4-BE49-F238E27FC236}">
                <a16:creationId xmlns:a16="http://schemas.microsoft.com/office/drawing/2014/main" id="{5FFCE66B-894D-5A44-A72F-A9F6B6E08ABD}"/>
              </a:ext>
            </a:extLst>
          </p:cNvPr>
          <p:cNvSpPr/>
          <p:nvPr/>
        </p:nvSpPr>
        <p:spPr>
          <a:xfrm>
            <a:off x="9759450" y="3847626"/>
            <a:ext cx="1953490" cy="871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dirty="0"/>
              <a:t>Aktiviteter för de 7 återstående målen är påbörjade </a:t>
            </a:r>
          </a:p>
        </p:txBody>
      </p:sp>
      <p:sp>
        <p:nvSpPr>
          <p:cNvPr id="50" name="Rektangel 49">
            <a:extLst>
              <a:ext uri="{FF2B5EF4-FFF2-40B4-BE49-F238E27FC236}">
                <a16:creationId xmlns:a16="http://schemas.microsoft.com/office/drawing/2014/main" id="{F56FD77D-375F-4140-97EC-B1890DA80269}"/>
              </a:ext>
            </a:extLst>
          </p:cNvPr>
          <p:cNvSpPr/>
          <p:nvPr/>
        </p:nvSpPr>
        <p:spPr>
          <a:xfrm>
            <a:off x="9816089" y="4798245"/>
            <a:ext cx="1995162" cy="400110"/>
          </a:xfrm>
          <a:prstGeom prst="rect">
            <a:avLst/>
          </a:prstGeom>
        </p:spPr>
        <p:txBody>
          <a:bodyPr wrap="square">
            <a:spAutoFit/>
          </a:bodyPr>
          <a:lstStyle/>
          <a:p>
            <a:r>
              <a:rPr lang="sv-SE" sz="1000" dirty="0">
                <a:latin typeface="Calibri" panose="020F0502020204030204" pitchFamily="34" charset="0"/>
                <a:cs typeface="Calibri" panose="020F0502020204030204" pitchFamily="34" charset="0"/>
              </a:rPr>
              <a:t>Aktiviteterna är påbörjade och har en 65% i måluppfyllelse</a:t>
            </a:r>
          </a:p>
        </p:txBody>
      </p:sp>
      <p:sp>
        <p:nvSpPr>
          <p:cNvPr id="7" name="textruta 6">
            <a:extLst>
              <a:ext uri="{FF2B5EF4-FFF2-40B4-BE49-F238E27FC236}">
                <a16:creationId xmlns:a16="http://schemas.microsoft.com/office/drawing/2014/main" id="{C75F6A9A-1894-FA4F-BD09-B5242711212B}"/>
              </a:ext>
            </a:extLst>
          </p:cNvPr>
          <p:cNvSpPr txBox="1"/>
          <p:nvPr/>
        </p:nvSpPr>
        <p:spPr>
          <a:xfrm>
            <a:off x="413657" y="1752600"/>
            <a:ext cx="545342" cy="369332"/>
          </a:xfrm>
          <a:prstGeom prst="rect">
            <a:avLst/>
          </a:prstGeom>
          <a:noFill/>
        </p:spPr>
        <p:txBody>
          <a:bodyPr wrap="none" rtlCol="0">
            <a:spAutoFit/>
          </a:bodyPr>
          <a:lstStyle/>
          <a:p>
            <a:r>
              <a:rPr lang="sv-SE" dirty="0"/>
              <a:t>Mål</a:t>
            </a:r>
          </a:p>
        </p:txBody>
      </p:sp>
      <p:sp>
        <p:nvSpPr>
          <p:cNvPr id="45" name="textruta 44">
            <a:extLst>
              <a:ext uri="{FF2B5EF4-FFF2-40B4-BE49-F238E27FC236}">
                <a16:creationId xmlns:a16="http://schemas.microsoft.com/office/drawing/2014/main" id="{CD138832-DD01-8F43-BE5E-9E470DCCDFD9}"/>
              </a:ext>
            </a:extLst>
          </p:cNvPr>
          <p:cNvSpPr txBox="1"/>
          <p:nvPr/>
        </p:nvSpPr>
        <p:spPr>
          <a:xfrm>
            <a:off x="402090" y="2614664"/>
            <a:ext cx="476412" cy="369332"/>
          </a:xfrm>
          <a:prstGeom prst="rect">
            <a:avLst/>
          </a:prstGeom>
          <a:noFill/>
        </p:spPr>
        <p:txBody>
          <a:bodyPr wrap="none" rtlCol="0">
            <a:spAutoFit/>
          </a:bodyPr>
          <a:lstStyle/>
          <a:p>
            <a:r>
              <a:rPr lang="sv-SE" dirty="0" err="1"/>
              <a:t>KPl</a:t>
            </a:r>
            <a:endParaRPr lang="sv-SE" dirty="0"/>
          </a:p>
        </p:txBody>
      </p:sp>
      <p:sp>
        <p:nvSpPr>
          <p:cNvPr id="8" name="textruta 7">
            <a:extLst>
              <a:ext uri="{FF2B5EF4-FFF2-40B4-BE49-F238E27FC236}">
                <a16:creationId xmlns:a16="http://schemas.microsoft.com/office/drawing/2014/main" id="{085ECE36-DDD9-BF4F-BECE-D3A694D54832}"/>
              </a:ext>
            </a:extLst>
          </p:cNvPr>
          <p:cNvSpPr txBox="1"/>
          <p:nvPr/>
        </p:nvSpPr>
        <p:spPr>
          <a:xfrm rot="18564574">
            <a:off x="182784" y="351136"/>
            <a:ext cx="1055097" cy="369332"/>
          </a:xfrm>
          <a:prstGeom prst="rect">
            <a:avLst/>
          </a:prstGeom>
          <a:noFill/>
        </p:spPr>
        <p:txBody>
          <a:bodyPr wrap="none" rtlCol="0">
            <a:spAutoFit/>
          </a:bodyPr>
          <a:lstStyle/>
          <a:p>
            <a:r>
              <a:rPr lang="sv-SE" dirty="0"/>
              <a:t>EXEMPEL</a:t>
            </a:r>
          </a:p>
        </p:txBody>
      </p:sp>
    </p:spTree>
    <p:extLst>
      <p:ext uri="{BB962C8B-B14F-4D97-AF65-F5344CB8AC3E}">
        <p14:creationId xmlns:p14="http://schemas.microsoft.com/office/powerpoint/2010/main" val="377185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3756B00-8049-2447-B3BE-231535E81D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7541"/>
          <a:stretch/>
        </p:blipFill>
        <p:spPr>
          <a:xfrm>
            <a:off x="88814" y="1615338"/>
            <a:ext cx="5960755" cy="3668775"/>
          </a:xfrm>
          <a:prstGeom prst="rect">
            <a:avLst/>
          </a:prstGeom>
        </p:spPr>
      </p:pic>
      <p:cxnSp>
        <p:nvCxnSpPr>
          <p:cNvPr id="17" name="Straight Connector 16">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0FBB02E0-0615-9D43-A0FC-3C4EF0414E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567"/>
          <a:stretch/>
        </p:blipFill>
        <p:spPr>
          <a:xfrm>
            <a:off x="6184820" y="1573887"/>
            <a:ext cx="6007180" cy="3696563"/>
          </a:xfrm>
          <a:prstGeom prst="rect">
            <a:avLst/>
          </a:prstGeom>
        </p:spPr>
      </p:pic>
    </p:spTree>
    <p:extLst>
      <p:ext uri="{BB962C8B-B14F-4D97-AF65-F5344CB8AC3E}">
        <p14:creationId xmlns:p14="http://schemas.microsoft.com/office/powerpoint/2010/main" val="14591245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1781</Words>
  <Application>Microsoft Macintosh PowerPoint</Application>
  <PresentationFormat>Bredbild</PresentationFormat>
  <Paragraphs>384</Paragraphs>
  <Slides>21</Slides>
  <Notes>6</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21</vt:i4>
      </vt:variant>
    </vt:vector>
  </HeadingPairs>
  <TitlesOfParts>
    <vt:vector size="28" baseType="lpstr">
      <vt:lpstr>Arial</vt:lpstr>
      <vt:lpstr>Avenir Book</vt:lpstr>
      <vt:lpstr>Avenir Medium</vt:lpstr>
      <vt:lpstr>Calibri</vt:lpstr>
      <vt:lpstr>Calibri Light</vt:lpstr>
      <vt:lpstr>Corbel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Tord Carnlöf</dc:creator>
  <cp:lastModifiedBy>Mats Forslund</cp:lastModifiedBy>
  <cp:revision>14</cp:revision>
  <dcterms:created xsi:type="dcterms:W3CDTF">2019-11-11T22:18:02Z</dcterms:created>
  <dcterms:modified xsi:type="dcterms:W3CDTF">2019-11-14T06:57:17Z</dcterms:modified>
</cp:coreProperties>
</file>