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sldIdLst>
    <p:sldId id="960" r:id="rId2"/>
    <p:sldId id="1213" r:id="rId3"/>
    <p:sldId id="1216" r:id="rId4"/>
    <p:sldId id="1219" r:id="rId5"/>
    <p:sldId id="1222" r:id="rId6"/>
    <p:sldId id="1225" r:id="rId7"/>
    <p:sldId id="1228" r:id="rId8"/>
    <p:sldId id="1231" r:id="rId9"/>
    <p:sldId id="1234" r:id="rId10"/>
    <p:sldId id="1237" r:id="rId11"/>
    <p:sldId id="1240" r:id="rId12"/>
    <p:sldId id="1243" r:id="rId13"/>
    <p:sldId id="1246" r:id="rId14"/>
    <p:sldId id="1249" r:id="rId15"/>
    <p:sldId id="1252" r:id="rId16"/>
    <p:sldId id="1255" r:id="rId17"/>
    <p:sldId id="1258" r:id="rId18"/>
    <p:sldId id="1261" r:id="rId19"/>
    <p:sldId id="1264" r:id="rId20"/>
    <p:sldId id="1267" r:id="rId21"/>
    <p:sldId id="1270" r:id="rId22"/>
    <p:sldId id="1273" r:id="rId23"/>
  </p:sldIdLst>
  <p:sldSz cx="9144000" cy="6858000" type="screen4x3"/>
  <p:notesSz cx="6858000" cy="9144000"/>
  <p:custDataLst>
    <p:tags r:id="rId2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455"/>
    <a:srgbClr val="D1E4F1"/>
    <a:srgbClr val="C6E0F1"/>
    <a:srgbClr val="B0E0F1"/>
    <a:srgbClr val="8EB3DA"/>
    <a:srgbClr val="0070C0"/>
    <a:srgbClr val="D5E3EA"/>
    <a:srgbClr val="DFEFF4"/>
    <a:srgbClr val="0095FF"/>
    <a:srgbClr val="008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168" y="8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 b="0" i="0">
                <a:solidFill>
                  <a:srgbClr val="0134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Huvuddelen av intäkterna kan hänföras till besöksnäringen.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648C-8744-8F5B-47B3480B59DF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648C-8744-8F5B-47B3480B59D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8C-8744-8F5B-47B3480B59D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8C-8744-8F5B-47B3480B5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131)</c:v>
                </c:pt>
                <c:pt idx="1">
                  <c:v>Nej (n = 40)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C-8744-8F5B-47B3480B5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A6DB-264E-B7F4-26DB95D50D1E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A6DB-264E-B7F4-26DB95D50D1E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A6DB-264E-B7F4-26DB95D50D1E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A6DB-264E-B7F4-26DB95D50D1E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A6DB-264E-B7F4-26DB95D50D1E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A6DB-264E-B7F4-26DB95D50D1E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A6DB-264E-B7F4-26DB95D50D1E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A6DB-264E-B7F4-26DB95D50D1E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A6DB-264E-B7F4-26DB95D50D1E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A6DB-264E-B7F4-26DB95D50D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6DB-264E-B7F4-26DB95D50D1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6DB-264E-B7F4-26DB95D50D1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6DB-264E-B7F4-26DB95D50D1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6DB-264E-B7F4-26DB95D50D1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6DB-264E-B7F4-26DB95D50D1E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DB-264E-B7F4-26DB95D50D1E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6DB-264E-B7F4-26DB95D50D1E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6DB-264E-B7F4-26DB95D50D1E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6DB-264E-B7F4-26DB95D50D1E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6DB-264E-B7F4-26DB95D50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Mycket svårt (n = 8)</c:v>
                </c:pt>
                <c:pt idx="1">
                  <c:v>2 (n = 18)</c:v>
                </c:pt>
                <c:pt idx="2">
                  <c:v>3 (n = 14)</c:v>
                </c:pt>
                <c:pt idx="3">
                  <c:v>4 (n = 14)</c:v>
                </c:pt>
                <c:pt idx="4">
                  <c:v>5 (n = 23)</c:v>
                </c:pt>
                <c:pt idx="5">
                  <c:v>6 (n = 18)</c:v>
                </c:pt>
                <c:pt idx="6">
                  <c:v>7 (n = 9)</c:v>
                </c:pt>
                <c:pt idx="7">
                  <c:v>8 (n = 8)</c:v>
                </c:pt>
                <c:pt idx="8">
                  <c:v>9 (n = 0)</c:v>
                </c:pt>
                <c:pt idx="9">
                  <c:v>Mycket enkelt (n = 6)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0.15</c:v>
                </c:pt>
                <c:pt idx="2">
                  <c:v>0.12</c:v>
                </c:pt>
                <c:pt idx="3">
                  <c:v>0.12</c:v>
                </c:pt>
                <c:pt idx="4">
                  <c:v>0.19</c:v>
                </c:pt>
                <c:pt idx="5">
                  <c:v>0.15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0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DB-264E-B7F4-26DB95D50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4F56-0843-8539-766B29DC8FBF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4F56-0843-8539-766B29DC8FBF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4F56-0843-8539-766B29DC8FB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4F56-0843-8539-766B29DC8FB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56-0843-8539-766B29DC8FB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F56-0843-8539-766B29DC8FB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F56-0843-8539-766B29DC8FB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F56-0843-8539-766B29DC8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Färre anställda (n = 4)</c:v>
                </c:pt>
                <c:pt idx="1">
                  <c:v>Lika många anställda (n = 53)</c:v>
                </c:pt>
                <c:pt idx="2">
                  <c:v>Fler anställda (n = 48)</c:v>
                </c:pt>
                <c:pt idx="3">
                  <c:v>Vet ej / ej svar (n = 13)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0.45</c:v>
                </c:pt>
                <c:pt idx="2">
                  <c:v>0.41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6-0843-8539-766B29DC8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6F94-2841-B068-9F15325EF25B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6F94-2841-B068-9F15325EF25B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6F94-2841-B068-9F15325EF25B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6F94-2841-B068-9F15325EF25B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6F94-2841-B068-9F15325EF25B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6F94-2841-B068-9F15325EF25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F94-2841-B068-9F15325EF25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F94-2841-B068-9F15325EF25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F94-2841-B068-9F15325EF25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F94-2841-B068-9F15325EF25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F94-2841-B068-9F15325EF25B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F94-2841-B068-9F15325EF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0-3 år (n = 3)</c:v>
                </c:pt>
                <c:pt idx="1">
                  <c:v>4-10 år (n = 26)</c:v>
                </c:pt>
                <c:pt idx="2">
                  <c:v>11-20 år (n = 34)</c:v>
                </c:pt>
                <c:pt idx="3">
                  <c:v>21-30 år (n = 23)</c:v>
                </c:pt>
                <c:pt idx="4">
                  <c:v>31 år eller mer (n = 26)</c:v>
                </c:pt>
                <c:pt idx="5">
                  <c:v>Vet ej / ej svar (n = 3)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0.23</c:v>
                </c:pt>
                <c:pt idx="2">
                  <c:v>0.3</c:v>
                </c:pt>
                <c:pt idx="3">
                  <c:v>0.2</c:v>
                </c:pt>
                <c:pt idx="4">
                  <c:v>0.23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94-2841-B068-9F15325EF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5234-D042-97A7-C5D38B1B9156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5234-D042-97A7-C5D38B1B915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234-D042-97A7-C5D38B1B915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34-D042-97A7-C5D38B1B9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38)</c:v>
                </c:pt>
                <c:pt idx="1">
                  <c:v>Nej (n = 77)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34-D042-97A7-C5D38B1B9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5C57-C746-B6EB-8441FBF7419A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5C57-C746-B6EB-8441FBF7419A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5C57-C746-B6EB-8441FBF7419A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5C57-C746-B6EB-8441FBF7419A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5C57-C746-B6EB-8441FBF7419A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5C57-C746-B6EB-8441FBF7419A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5C57-C746-B6EB-8441FBF7419A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5C57-C746-B6EB-8441FBF7419A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5C57-C746-B6EB-8441FBF7419A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5C57-C746-B6EB-8441FBF7419A}"/>
              </c:ext>
            </c:extLst>
          </c:dPt>
          <c:dPt>
            <c:idx val="1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15-5C57-C746-B6EB-8441FBF7419A}"/>
              </c:ext>
            </c:extLst>
          </c:dPt>
          <c:dPt>
            <c:idx val="1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17-5C57-C746-B6EB-8441FBF7419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57-C746-B6EB-8441FBF7419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57-C746-B6EB-8441FBF7419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57-C746-B6EB-8441FBF7419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57-C746-B6EB-8441FBF7419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C57-C746-B6EB-8441FBF7419A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C57-C746-B6EB-8441FBF7419A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C57-C746-B6EB-8441FBF7419A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C57-C746-B6EB-8441FBF7419A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C57-C746-B6EB-8441FBF7419A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C57-C746-B6EB-8441FBF7419A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C57-C746-B6EB-8441FBF7419A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C57-C746-B6EB-8441FBF74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Uppsägning av personal (n = 31)</c:v>
                </c:pt>
                <c:pt idx="1">
                  <c:v>Nyanställningar (n = 5)</c:v>
                </c:pt>
                <c:pt idx="2">
                  <c:v>Kompetensöverskott (n = 6)</c:v>
                </c:pt>
                <c:pt idx="3">
                  <c:v>Kompetensunderskott (n = 11)</c:v>
                </c:pt>
                <c:pt idx="4">
                  <c:v>Ökad efterfrågan (n = 30)</c:v>
                </c:pt>
                <c:pt idx="5">
                  <c:v>Minskad efterfrågan (n = 51)</c:v>
                </c:pt>
                <c:pt idx="6">
                  <c:v>Utökad verksamhet (n = 10)</c:v>
                </c:pt>
                <c:pt idx="7">
                  <c:v>Minskad verksamhet (n = 50)</c:v>
                </c:pt>
                <c:pt idx="8">
                  <c:v>Konkurs (n = 0)</c:v>
                </c:pt>
                <c:pt idx="9">
                  <c:v>Risk för konkurs (n = 11)</c:v>
                </c:pt>
                <c:pt idx="10">
                  <c:v>Vet ej / ej svar (n = 9)</c:v>
                </c:pt>
                <c:pt idx="11">
                  <c:v>Behov av ny kompetens med anledning av pandemin. Vad? (n = 11)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0.28000000000000003</c:v>
                </c:pt>
                <c:pt idx="1">
                  <c:v>0.04</c:v>
                </c:pt>
                <c:pt idx="2">
                  <c:v>0.05</c:v>
                </c:pt>
                <c:pt idx="3">
                  <c:v>0.1</c:v>
                </c:pt>
                <c:pt idx="4">
                  <c:v>0.27</c:v>
                </c:pt>
                <c:pt idx="5">
                  <c:v>0.46</c:v>
                </c:pt>
                <c:pt idx="6">
                  <c:v>0.09</c:v>
                </c:pt>
                <c:pt idx="7">
                  <c:v>0.45</c:v>
                </c:pt>
                <c:pt idx="8">
                  <c:v>0</c:v>
                </c:pt>
                <c:pt idx="9">
                  <c:v>0.1</c:v>
                </c:pt>
                <c:pt idx="10">
                  <c:v>0.08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C57-C746-B6EB-8441FBF74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D8C1-FA47-985C-94D029CA88DB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D8C1-FA47-985C-94D029CA88DB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D8C1-FA47-985C-94D029CA88DB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D8C1-FA47-985C-94D029CA88DB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D8C1-FA47-985C-94D029CA88DB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D8C1-FA47-985C-94D029CA88DB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D8C1-FA47-985C-94D029CA88DB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D8C1-FA47-985C-94D029CA88D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C1-FA47-985C-94D029CA88D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C1-FA47-985C-94D029CA88D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C1-FA47-985C-94D029CA88D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C1-FA47-985C-94D029CA88D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C1-FA47-985C-94D029CA88DB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8C1-FA47-985C-94D029CA88DB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8C1-FA47-985C-94D029CA88DB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8C1-FA47-985C-94D029CA8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Krokom (n = 14)</c:v>
                </c:pt>
                <c:pt idx="1">
                  <c:v>Härjedalen (n = 43)</c:v>
                </c:pt>
                <c:pt idx="2">
                  <c:v>Åre (n = 28)</c:v>
                </c:pt>
                <c:pt idx="3">
                  <c:v>Berg (n = 11)</c:v>
                </c:pt>
                <c:pt idx="4">
                  <c:v>Östersund (n = 22)</c:v>
                </c:pt>
                <c:pt idx="5">
                  <c:v>Bräcke (n = 1)</c:v>
                </c:pt>
                <c:pt idx="6">
                  <c:v>Strömsund (n = 7)</c:v>
                </c:pt>
                <c:pt idx="7">
                  <c:v>Ragunda (n = 4)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0.11</c:v>
                </c:pt>
                <c:pt idx="1">
                  <c:v>0.33</c:v>
                </c:pt>
                <c:pt idx="2">
                  <c:v>0.22</c:v>
                </c:pt>
                <c:pt idx="3">
                  <c:v>0.08</c:v>
                </c:pt>
                <c:pt idx="4">
                  <c:v>0.17</c:v>
                </c:pt>
                <c:pt idx="5">
                  <c:v>0.01</c:v>
                </c:pt>
                <c:pt idx="6">
                  <c:v>0.05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C1-FA47-985C-94D029CA8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CC24-7640-A07C-38FD7F78BC1E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CC24-7640-A07C-38FD7F78BC1E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CC24-7640-A07C-38FD7F78BC1E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CC24-7640-A07C-38FD7F78BC1E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CC24-7640-A07C-38FD7F78BC1E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CC24-7640-A07C-38FD7F78BC1E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CC24-7640-A07C-38FD7F78BC1E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CC24-7640-A07C-38FD7F78BC1E}"/>
              </c:ext>
            </c:extLst>
          </c:dPt>
          <c:dPt>
            <c:idx val="8"/>
            <c:invertIfNegative val="0"/>
            <c:bubble3D val="0"/>
            <c:spPr>
              <a:solidFill>
                <a:srgbClr val="488890"/>
              </a:solidFill>
            </c:spPr>
            <c:extLst>
              <c:ext xmlns:c16="http://schemas.microsoft.com/office/drawing/2014/chart" uri="{C3380CC4-5D6E-409C-BE32-E72D297353CC}">
                <c16:uniqueId val="{00000011-CC24-7640-A07C-38FD7F78BC1E}"/>
              </c:ext>
            </c:extLst>
          </c:dPt>
          <c:dPt>
            <c:idx val="9"/>
            <c:invertIfNegative val="0"/>
            <c:bubble3D val="0"/>
            <c:spPr>
              <a:solidFill>
                <a:srgbClr val="CCD1D9"/>
              </a:solidFill>
            </c:spPr>
            <c:extLst>
              <c:ext xmlns:c16="http://schemas.microsoft.com/office/drawing/2014/chart" uri="{C3380CC4-5D6E-409C-BE32-E72D297353CC}">
                <c16:uniqueId val="{00000013-CC24-7640-A07C-38FD7F78BC1E}"/>
              </c:ext>
            </c:extLst>
          </c:dPt>
          <c:dPt>
            <c:idx val="1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15-CC24-7640-A07C-38FD7F78BC1E}"/>
              </c:ext>
            </c:extLst>
          </c:dPt>
          <c:dPt>
            <c:idx val="1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17-CC24-7640-A07C-38FD7F78BC1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24-7640-A07C-38FD7F78BC1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24-7640-A07C-38FD7F78BC1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24-7640-A07C-38FD7F78BC1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C24-7640-A07C-38FD7F78BC1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C24-7640-A07C-38FD7F78BC1E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C24-7640-A07C-38FD7F78BC1E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C24-7640-A07C-38FD7F78BC1E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C24-7640-A07C-38FD7F78BC1E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C24-7640-A07C-38FD7F78BC1E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C24-7640-A07C-38FD7F78BC1E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C24-7640-A07C-38FD7F78BC1E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C24-7640-A07C-38FD7F78B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Hotell/vandrarhem/stugby (n = 32)</c:v>
                </c:pt>
                <c:pt idx="1">
                  <c:v>Restaurang/Café (n = 26)</c:v>
                </c:pt>
                <c:pt idx="2">
                  <c:v>Camping/stugby (n = 11)</c:v>
                </c:pt>
                <c:pt idx="3">
                  <c:v>Skidanläggning (n = 11)</c:v>
                </c:pt>
                <c:pt idx="4">
                  <c:v>Evenemang (n = 5)</c:v>
                </c:pt>
                <c:pt idx="5">
                  <c:v>Aktiviteter (n = 15)</c:v>
                </c:pt>
                <c:pt idx="6">
                  <c:v>Destinationsutveckling (n = 2)</c:v>
                </c:pt>
                <c:pt idx="7">
                  <c:v>Turistinformation (n = 1)</c:v>
                </c:pt>
                <c:pt idx="8">
                  <c:v>Förening (n = 3)</c:v>
                </c:pt>
                <c:pt idx="9">
                  <c:v>Handel (n = 7)</c:v>
                </c:pt>
                <c:pt idx="10">
                  <c:v>Transport (n = 3)</c:v>
                </c:pt>
                <c:pt idx="11">
                  <c:v>Annat (n = 12)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0.25</c:v>
                </c:pt>
                <c:pt idx="1">
                  <c:v>0.2</c:v>
                </c:pt>
                <c:pt idx="2">
                  <c:v>0.09</c:v>
                </c:pt>
                <c:pt idx="3">
                  <c:v>0.09</c:v>
                </c:pt>
                <c:pt idx="4">
                  <c:v>0.04</c:v>
                </c:pt>
                <c:pt idx="5">
                  <c:v>0.12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0.05</c:v>
                </c:pt>
                <c:pt idx="10">
                  <c:v>0.02</c:v>
                </c:pt>
                <c:pt idx="1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C24-7640-A07C-38FD7F78B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C54A-9441-9074-87B884F6AC57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C54A-9441-9074-87B884F6AC57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C54A-9441-9074-87B884F6AC5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4A-9441-9074-87B884F6AC5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4A-9441-9074-87B884F6AC5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54A-9441-9074-87B884F6A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Ja (n = 43)</c:v>
                </c:pt>
                <c:pt idx="1">
                  <c:v>Nej (n = 83)</c:v>
                </c:pt>
                <c:pt idx="2">
                  <c:v>Vet ej / ej svar (n = 2)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0.65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4A-9441-9074-87B884F6A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D502-9B49-87B5-DA97DC466072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D502-9B49-87B5-DA97DC4660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D502-9B49-87B5-DA97DC466072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D502-9B49-87B5-DA97DC466072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D502-9B49-87B5-DA97DC466072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D502-9B49-87B5-DA97DC466072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D502-9B49-87B5-DA97DC46607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02-9B49-87B5-DA97DC46607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502-9B49-87B5-DA97DC46607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502-9B49-87B5-DA97DC46607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02-9B49-87B5-DA97DC46607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502-9B49-87B5-DA97DC466072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502-9B49-87B5-DA97DC466072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502-9B49-87B5-DA97DC466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0-2 st (n = 60)</c:v>
                </c:pt>
                <c:pt idx="1">
                  <c:v>3-4 st (n = 25)</c:v>
                </c:pt>
                <c:pt idx="2">
                  <c:v>5-10 st (n = 22)</c:v>
                </c:pt>
                <c:pt idx="3">
                  <c:v>11-20 st (n = 13)</c:v>
                </c:pt>
                <c:pt idx="4">
                  <c:v>21-40 st (n = 4)</c:v>
                </c:pt>
                <c:pt idx="5">
                  <c:v>41-70 st (n = 3)</c:v>
                </c:pt>
                <c:pt idx="6">
                  <c:v>71 st eller fler (n = 1)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0.47</c:v>
                </c:pt>
                <c:pt idx="1">
                  <c:v>0.2</c:v>
                </c:pt>
                <c:pt idx="2">
                  <c:v>0.17</c:v>
                </c:pt>
                <c:pt idx="3">
                  <c:v>0.1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02-9B49-87B5-DA97DC466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A24F-414A-B8DA-A39C03D2A624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A24F-414A-B8DA-A39C03D2A62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4F-414A-B8DA-A39C03D2A62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24F-414A-B8DA-A39C03D2A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Ja (n = 79)</c:v>
                </c:pt>
                <c:pt idx="1">
                  <c:v>Nej (n = 49)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4F-414A-B8DA-A39C03D2A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800" b="0" i="0">
                <a:solidFill>
                  <a:srgbClr val="0134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Svara omräknat till heltidsanställningar.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D8F3-5D49-9F8C-09A4DCB7CAEE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D8F3-5D49-9F8C-09A4DCB7CAEE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D8F3-5D49-9F8C-09A4DCB7CAEE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D8F3-5D49-9F8C-09A4DCB7CAEE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D8F3-5D49-9F8C-09A4DCB7CAE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F3-5D49-9F8C-09A4DCB7CAE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F3-5D49-9F8C-09A4DCB7CAE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F3-5D49-9F8C-09A4DCB7CAE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F3-5D49-9F8C-09A4DCB7CAEE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F3-5D49-9F8C-09A4DCB7C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0-2 st (n = 47)</c:v>
                </c:pt>
                <c:pt idx="1">
                  <c:v>3-5 st (n = 17)</c:v>
                </c:pt>
                <c:pt idx="2">
                  <c:v>6-10 st (n = 6)</c:v>
                </c:pt>
                <c:pt idx="3">
                  <c:v>11-20 st (n = 8)</c:v>
                </c:pt>
                <c:pt idx="4">
                  <c:v>21 st eller fler (n = 1)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0.22</c:v>
                </c:pt>
                <c:pt idx="2">
                  <c:v>0.08</c:v>
                </c:pt>
                <c:pt idx="3">
                  <c:v>0.1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F3-5D49-9F8C-09A4DCB7C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3FB3-9846-A619-F5E8BBE6B754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3FB3-9846-A619-F5E8BBE6B754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3FB3-9846-A619-F5E8BBE6B754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3FB3-9846-A619-F5E8BBE6B754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3FB3-9846-A619-F5E8BBE6B754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3FB3-9846-A619-F5E8BBE6B754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3FB3-9846-A619-F5E8BBE6B754}"/>
              </c:ext>
            </c:extLst>
          </c:dPt>
          <c:dPt>
            <c:idx val="7"/>
            <c:invertIfNegative val="0"/>
            <c:bubble3D val="0"/>
            <c:spPr>
              <a:solidFill>
                <a:srgbClr val="AC1991"/>
              </a:solidFill>
            </c:spPr>
            <c:extLst>
              <c:ext xmlns:c16="http://schemas.microsoft.com/office/drawing/2014/chart" uri="{C3380CC4-5D6E-409C-BE32-E72D297353CC}">
                <c16:uniqueId val="{0000000F-3FB3-9846-A619-F5E8BBE6B75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B3-9846-A619-F5E8BBE6B75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FB3-9846-A619-F5E8BBE6B75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FB3-9846-A619-F5E8BBE6B75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FB3-9846-A619-F5E8BBE6B75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FB3-9846-A619-F5E8BBE6B754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FB3-9846-A619-F5E8BBE6B754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FB3-9846-A619-F5E8BBE6B754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FB3-9846-A619-F5E8BBE6B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Grundskola (n = 1)</c:v>
                </c:pt>
                <c:pt idx="1">
                  <c:v>Gymnasie (n = 41)</c:v>
                </c:pt>
                <c:pt idx="2">
                  <c:v>Högskola/Universitet (n = 12)</c:v>
                </c:pt>
                <c:pt idx="3">
                  <c:v>Yrkeshögskoleutbildning (n = 3)</c:v>
                </c:pt>
                <c:pt idx="4">
                  <c:v>Annan yrkesutbildning (n = 3)</c:v>
                </c:pt>
                <c:pt idx="5">
                  <c:v>Komvux/Vuxenskola (n = 0)</c:v>
                </c:pt>
                <c:pt idx="6">
                  <c:v>Blandad utbildning (n = 13)</c:v>
                </c:pt>
                <c:pt idx="7">
                  <c:v>Vet ej / ej svar (n = 4)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0.01</c:v>
                </c:pt>
                <c:pt idx="1">
                  <c:v>0.53</c:v>
                </c:pt>
                <c:pt idx="2">
                  <c:v>0.16</c:v>
                </c:pt>
                <c:pt idx="3">
                  <c:v>0.04</c:v>
                </c:pt>
                <c:pt idx="4">
                  <c:v>0.04</c:v>
                </c:pt>
                <c:pt idx="5">
                  <c:v>0</c:v>
                </c:pt>
                <c:pt idx="6">
                  <c:v>0.17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FB3-9846-A619-F5E8BBE6B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800" b="0" i="0">
                <a:solidFill>
                  <a:srgbClr val="0134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Vilken utbildningsnivå har du själv?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rgbClr val="4989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989DC"/>
              </a:solidFill>
            </c:spPr>
            <c:extLst>
              <c:ext xmlns:c16="http://schemas.microsoft.com/office/drawing/2014/chart" uri="{C3380CC4-5D6E-409C-BE32-E72D297353CC}">
                <c16:uniqueId val="{00000001-32E7-0F47-8001-904D4CFD1072}"/>
              </c:ext>
            </c:extLst>
          </c:dPt>
          <c:dPt>
            <c:idx val="1"/>
            <c:invertIfNegative val="0"/>
            <c:bubble3D val="0"/>
            <c:spPr>
              <a:solidFill>
                <a:srgbClr val="7ABF9A"/>
              </a:solidFill>
            </c:spPr>
            <c:extLst>
              <c:ext xmlns:c16="http://schemas.microsoft.com/office/drawing/2014/chart" uri="{C3380CC4-5D6E-409C-BE32-E72D297353CC}">
                <c16:uniqueId val="{00000003-32E7-0F47-8001-904D4CFD10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F20"/>
              </a:solidFill>
            </c:spPr>
            <c:extLst>
              <c:ext xmlns:c16="http://schemas.microsoft.com/office/drawing/2014/chart" uri="{C3380CC4-5D6E-409C-BE32-E72D297353CC}">
                <c16:uniqueId val="{00000005-32E7-0F47-8001-904D4CFD1072}"/>
              </c:ext>
            </c:extLst>
          </c:dPt>
          <c:dPt>
            <c:idx val="3"/>
            <c:invertIfNegative val="0"/>
            <c:bubble3D val="0"/>
            <c:spPr>
              <a:solidFill>
                <a:srgbClr val="FF6669"/>
              </a:solidFill>
            </c:spPr>
            <c:extLst>
              <c:ext xmlns:c16="http://schemas.microsoft.com/office/drawing/2014/chart" uri="{C3380CC4-5D6E-409C-BE32-E72D297353CC}">
                <c16:uniqueId val="{00000007-32E7-0F47-8001-904D4CFD1072}"/>
              </c:ext>
            </c:extLst>
          </c:dPt>
          <c:dPt>
            <c:idx val="4"/>
            <c:invertIfNegative val="0"/>
            <c:bubble3D val="0"/>
            <c:spPr>
              <a:solidFill>
                <a:srgbClr val="967ADC"/>
              </a:solidFill>
            </c:spPr>
            <c:extLst>
              <c:ext xmlns:c16="http://schemas.microsoft.com/office/drawing/2014/chart" uri="{C3380CC4-5D6E-409C-BE32-E72D297353CC}">
                <c16:uniqueId val="{00000009-32E7-0F47-8001-904D4CFD1072}"/>
              </c:ext>
            </c:extLst>
          </c:dPt>
          <c:dPt>
            <c:idx val="5"/>
            <c:invertIfNegative val="0"/>
            <c:bubble3D val="0"/>
            <c:spPr>
              <a:solidFill>
                <a:srgbClr val="90C4D7"/>
              </a:solidFill>
            </c:spPr>
            <c:extLst>
              <c:ext xmlns:c16="http://schemas.microsoft.com/office/drawing/2014/chart" uri="{C3380CC4-5D6E-409C-BE32-E72D297353CC}">
                <c16:uniqueId val="{0000000B-32E7-0F47-8001-904D4CFD1072}"/>
              </c:ext>
            </c:extLst>
          </c:dPt>
          <c:dPt>
            <c:idx val="6"/>
            <c:invertIfNegative val="0"/>
            <c:bubble3D val="0"/>
            <c:spPr>
              <a:solidFill>
                <a:srgbClr val="FF958E"/>
              </a:solidFill>
            </c:spPr>
            <c:extLst>
              <c:ext xmlns:c16="http://schemas.microsoft.com/office/drawing/2014/chart" uri="{C3380CC4-5D6E-409C-BE32-E72D297353CC}">
                <c16:uniqueId val="{0000000D-32E7-0F47-8001-904D4CFD107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E7-0F47-8001-904D4CFD107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E7-0F47-8001-904D4CFD107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E7-0F47-8001-904D4CFD107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2E7-0F47-8001-904D4CFD107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2E7-0F47-8001-904D4CFD1072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2E7-0F47-8001-904D4CFD1072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smtId="4294967295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2E7-0F47-8001-904D4CFD1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smtId="4294967295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Grundskola (n = 3)</c:v>
                </c:pt>
                <c:pt idx="1">
                  <c:v>Gymnasie (n = 46)</c:v>
                </c:pt>
                <c:pt idx="2">
                  <c:v>Högskola/Universitet (n = 51)</c:v>
                </c:pt>
                <c:pt idx="3">
                  <c:v>Yrkeshögskoleutbildning (n = 7)</c:v>
                </c:pt>
                <c:pt idx="4">
                  <c:v>Annan yrkesutbildning (n = 14)</c:v>
                </c:pt>
                <c:pt idx="5">
                  <c:v>Komvux/Vuxenutbildning (n = 2)</c:v>
                </c:pt>
                <c:pt idx="6">
                  <c:v>Vet ej / ej svar (n = 3)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0.02</c:v>
                </c:pt>
                <c:pt idx="1">
                  <c:v>0.37</c:v>
                </c:pt>
                <c:pt idx="2">
                  <c:v>0.4</c:v>
                </c:pt>
                <c:pt idx="3">
                  <c:v>0.06</c:v>
                </c:pt>
                <c:pt idx="4">
                  <c:v>0.11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2E7-0F47-8001-904D4CFD1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2752"/>
        <c:axId val="249823928"/>
      </c:barChart>
      <c:catAx>
        <c:axId val="24982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 i="0" baseline="0" smtId="4294967295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sv-SE"/>
          </a:p>
        </c:txPr>
        <c:crossAx val="249823928"/>
        <c:crosses val="autoZero"/>
        <c:auto val="0"/>
        <c:lblAlgn val="ctr"/>
        <c:lblOffset val="100"/>
        <c:noMultiLvlLbl val="0"/>
      </c:catAx>
      <c:valAx>
        <c:axId val="24982392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D3D3D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 baseline="0" smtId="4294967295"/>
            </a:pPr>
            <a:endParaRPr lang="sv-SE"/>
          </a:p>
        </c:txPr>
        <c:crossAx val="2498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800" smtId="4294967295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168B-3FD5-2848-84F5-4BAAA2F237C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F94CD-D3A3-AB4C-9720-84D08575B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94CD-D3A3-AB4C-9720-84D08575B0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8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0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6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1FEEEEFA-B857-7A4F-A6B3-ADE028A07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4" y="-1"/>
            <a:ext cx="9153525" cy="6854695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7B78A0AC-67A7-584B-9D9C-B4ED4D7B5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0" y="237478"/>
            <a:ext cx="844391" cy="2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927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21BD18-C359-E449-8E6E-9543526E6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287" y="404286"/>
            <a:ext cx="8202403" cy="446927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>
              <a:defRPr sz="2000" b="0" i="0" cap="none" baseline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378420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5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0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5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8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3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8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EF6F-8EB2-9846-AE1D-AAD0F3D3874E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985C-3454-B04B-854B-1F8D8E42C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3A57E1-E417-8F43-A029-47A26A93D08E}"/>
              </a:ext>
            </a:extLst>
          </p:cNvPr>
          <p:cNvSpPr txBox="1"/>
          <p:nvPr/>
        </p:nvSpPr>
        <p:spPr>
          <a:xfrm>
            <a:off x="169818" y="2345999"/>
            <a:ext cx="879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spc="100" dirty="0">
                <a:solidFill>
                  <a:schemeClr val="bg1"/>
                </a:solidFill>
                <a:latin typeface="Fjalla One" panose="02000506040000020004" pitchFamily="2" charset="0"/>
                <a:ea typeface="Open Sans" panose="020B0606030504020204" pitchFamily="34" charset="0"/>
                <a:cs typeface="Poppins" pitchFamily="2" charset="77"/>
              </a:rPr>
              <a:t>Kompetensbarometern inom besöksnäringen i J/H  nr2</a:t>
            </a:r>
          </a:p>
        </p:txBody>
      </p:sp>
      <p:sp>
        <p:nvSpPr>
          <p:cNvPr id="7" name="TextBox 6" descr="period">
            <a:extLst>
              <a:ext uri="{FF2B5EF4-FFF2-40B4-BE49-F238E27FC236}">
                <a16:creationId xmlns:a16="http://schemas.microsoft.com/office/drawing/2014/main" id="{55C80739-77E7-BC41-B935-320F9E7AD2DA}"/>
              </a:ext>
            </a:extLst>
          </p:cNvPr>
          <p:cNvSpPr txBox="1"/>
          <p:nvPr/>
        </p:nvSpPr>
        <p:spPr>
          <a:xfrm>
            <a:off x="169818" y="2854635"/>
            <a:ext cx="8797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>
                <a:solidFill>
                  <a:schemeClr val="bg1"/>
                </a:solidFill>
                <a:latin typeface="Fjalla One" panose="02000506040000020004" pitchFamily="2" charset="0"/>
                <a:ea typeface="Open Sans" panose="020B0606030504020204" pitchFamily="34" charset="0"/>
                <a:cs typeface="Poppins" pitchFamily="2" charset="77"/>
              </a:rPr>
              <a:t>November 2020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E989E6A-EEA7-5D4C-97E9-A8FF01C954F3}"/>
              </a:ext>
            </a:extLst>
          </p:cNvPr>
          <p:cNvSpPr txBox="1"/>
          <p:nvPr/>
        </p:nvSpPr>
        <p:spPr>
          <a:xfrm>
            <a:off x="282792" y="5930868"/>
            <a:ext cx="6673181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Antal svar: 171</a:t>
            </a:r>
          </a:p>
          <a:p>
            <a:pPr>
              <a:lnSpc>
                <a:spcPct val="150000"/>
              </a:lnSpc>
            </a:pPr>
            <a:r>
              <a:rPr lang="sv-S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Svarsfrekvens: 28 %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618F36-936D-614C-AAB4-0B33F7CF8B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45184" y="5930868"/>
            <a:ext cx="1396769" cy="56958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7556274-7FBA-934A-817A-6629E0B05DE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38903" y="5930868"/>
            <a:ext cx="1231164" cy="50576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EBF5815-45F0-374D-883A-E36270C1D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736" y="242144"/>
            <a:ext cx="945140" cy="9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545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66949"/>
              </p:ext>
            </p:extLst>
          </p:nvPr>
        </p:nvGraphicFramePr>
        <p:xfrm>
          <a:off x="429075" y="1649847"/>
          <a:ext cx="8208514" cy="41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Vilken huvudsaklig utbildningsnivå hade de nyanställda medarbetarna?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531B967C-6D5E-E041-B39C-6A73B34EBA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r>
              <a:rPr lang="sv-SE" sz="750" b="0">
                <a:solidFill>
                  <a:srgbClr val="003556"/>
                </a:solidFill>
              </a:rPr>
              <a:t>Ange den senast avslutade och högsta utbildningen.</a:t>
            </a: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9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Vilken utbildningsnivå har du själv</a:t>
            </a:r>
            <a:r>
              <a:rPr lang="sv-SE" sz="1500" dirty="0">
                <a:solidFill>
                  <a:srgbClr val="013455"/>
                </a:solidFill>
                <a:latin typeface="Poppins" pitchFamily="2" charset="77"/>
                <a:cs typeface="Poppins" pitchFamily="2" charset="77"/>
              </a:rPr>
              <a:t>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04CE836F-79BF-CF4A-9767-F33D19C951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468315" y="2035202"/>
            <a:ext cx="820737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1500" b="1"/>
              <a:t>Vilken typ av kompetens skulle du behöva rekrytera de närmaste åren?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15" y="2035203"/>
            <a:ext cx="8207374" cy="3531157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4276725" y="5644162"/>
            <a:ext cx="552450" cy="196208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rPr sz="675"/>
              <a:t>(n = 119)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20153B95-A822-7043-88AB-9F22A5A074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Hur bedömer du utsikterna för att rekrytera den kompetens som ni behöver?</a:t>
            </a:r>
          </a:p>
        </p:txBody>
      </p:sp>
      <p:sp>
        <p:nvSpPr>
          <p:cNvPr id="39" name="New shape"/>
          <p:cNvSpPr/>
          <p:nvPr/>
        </p:nvSpPr>
        <p:spPr>
          <a:xfrm>
            <a:off x="468314" y="5566358"/>
            <a:ext cx="952500" cy="285750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/>
            </a:pPr>
            <a:r>
              <a:rPr sz="1050"/>
              <a:t>Medel: 4.68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7090113D-12E2-E446-9DF7-E4244FCA2C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Bedömer du att företaget/organisationen om tre år kommer att ha</a:t>
            </a:r>
            <a:r>
              <a:rPr lang="sv-SE" sz="1200" dirty="0">
                <a:solidFill>
                  <a:srgbClr val="013455"/>
                </a:solidFill>
                <a:latin typeface="Poppins" pitchFamily="2" charset="77"/>
                <a:cs typeface="Poppins" pitchFamily="2" charset="77"/>
              </a:rPr>
              <a:t>: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71B4A74-6676-494D-8AEC-84B252B5D3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468315" y="2035202"/>
            <a:ext cx="820737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1500" b="1"/>
              <a:t>Vilken mer specifik kompetens tror du att "Morgondagens medarbetare" inom besöksnäringen kommer att behöva i framtiden  jämfört med idag?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15" y="2035203"/>
            <a:ext cx="8207374" cy="3531157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4276725" y="5644162"/>
            <a:ext cx="552450" cy="196208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rPr sz="675"/>
              <a:t>(n = 117)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F0D9E593-0B44-1C44-A5DF-8D40013983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468315" y="2035202"/>
            <a:ext cx="820737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1500" b="1"/>
              <a:t>Vilken typ av kompetens skulle du själv behöva utveckla?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15" y="2035203"/>
            <a:ext cx="8207374" cy="3531157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4276725" y="5644162"/>
            <a:ext cx="552450" cy="196208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rPr sz="675"/>
              <a:t>(n = 115)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3D613EF5-C052-3048-8F8A-954E18FDDF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Hur länge har du arbetat inom besöksnäringen?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B757427-1DE6-BB41-A2DE-4EFC5F87C1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Saknar du någon utbildning för besöksnäringen idag?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8F0B6A9-67C7-A94C-826C-EBC10D6403F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468315" y="2035202"/>
            <a:ext cx="820737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1500" b="1"/>
              <a:t>Vilken typ av utbildning för besöksnäringen saknar du?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15" y="2035203"/>
            <a:ext cx="8207374" cy="3531157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4286250" y="5644162"/>
            <a:ext cx="533400" cy="196208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rPr sz="675"/>
              <a:t>(n = 38)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2FE66AAB-B794-5946-B7E6-C4AFC8FB67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Är det företag/den organisation du representerar i huvudsak verksamt inom besöksnäringen?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D1A32C8E-49EF-D343-8559-DA895003AB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468315" y="2035202"/>
            <a:ext cx="820737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1500" b="1"/>
              <a:t>Vilken typ av kompetens tror du framtidens gäst kommer att förvänta sig i högre grad av oss inom besöksnäringen?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15" y="2035203"/>
            <a:ext cx="8207374" cy="3531157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4276725" y="5644162"/>
            <a:ext cx="552450" cy="196208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rPr sz="675"/>
              <a:t>(n = 112)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C983BF92-D86E-0A49-85A6-4C3E46D8B4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Vilka effekter har </a:t>
            </a:r>
            <a:r>
              <a:rPr lang="sv-SE" sz="1800" dirty="0" err="1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coronapandemin</a:t>
            </a: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 hittills haft på din verksamhet?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774F90F0-5AEE-6649-9987-8AC65BC7F5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New shape"/>
          <p:cNvSpPr/>
          <p:nvPr/>
        </p:nvSpPr>
        <p:spPr>
          <a:xfrm>
            <a:off x="468315" y="2035202"/>
            <a:ext cx="820737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1500" b="1"/>
              <a:t>Behov av ny kompetens med anledning av pandemin. Vad?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15" y="2035203"/>
            <a:ext cx="8207374" cy="3531157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4286250" y="5644162"/>
            <a:ext cx="533400" cy="196208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rPr sz="675"/>
              <a:t>(n = 11)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B1C86C21-2F15-E349-B0C4-E3718BC088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I vilken kommun är företaget/organisationen verksamt?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B4E5849B-066F-ED45-9BB5-74772228D6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Vilken huvudsaklig verksamhet bedriver företaget/organisationen?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C0A4FDDF-B83B-754D-9F05-29599CDDE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sp>
        <p:nvSpPr>
          <p:cNvPr id="39" name="New shape"/>
          <p:cNvSpPr/>
          <p:nvPr/>
        </p:nvSpPr>
        <p:spPr>
          <a:xfrm>
            <a:off x="468315" y="2035202"/>
            <a:ext cx="820737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  <a:defRPr>
                <a:solidFill>
                  <a:srgbClr val="000000"/>
                </a:solidFill>
              </a:defRPr>
            </a:pPr>
            <a:r>
              <a:rPr sz="1500" b="1"/>
              <a:t>Annat</a:t>
            </a:r>
          </a:p>
        </p:txBody>
      </p:sp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68315" y="2035203"/>
            <a:ext cx="8207374" cy="3531157"/>
          </a:xfrm>
          <a:prstGeom prst="rect">
            <a:avLst/>
          </a:prstGeom>
        </p:spPr>
      </p:pic>
      <p:sp>
        <p:nvSpPr>
          <p:cNvPr id="41" name="New shape"/>
          <p:cNvSpPr/>
          <p:nvPr/>
        </p:nvSpPr>
        <p:spPr>
          <a:xfrm>
            <a:off x="4286250" y="5644162"/>
            <a:ext cx="533400" cy="196208"/>
          </a:xfrm>
          <a:prstGeom prst="rect">
            <a:avLst/>
          </a:prstGeom>
          <a:solidFill>
            <a:srgbClr val="498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 sz="900"/>
            </a:pPr>
            <a:r>
              <a:rPr sz="675"/>
              <a:t>(n = 12)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7C6639A6-9CC7-8941-8D35-5882E920CA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4" y="1144273"/>
            <a:ext cx="8714925" cy="239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Har företaget/organisationen även annan verksamhet som inte kan hänföras till besöksnäringen?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313E4764-B1D5-A540-B456-E9831E0F6D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Hur många heltidsanställda har företaget/organisationen haft det senaste året?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0CF86E3C-F82C-A84F-B898-15DCE25305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Har företaget/organisationen anställt nya medarbetare de senaste tre åren?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FE551A09-B988-D247-8EAE-1FC99A70B0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ubrik 15" descr="description">
            <a:extLst>
              <a:ext uri="{FF2B5EF4-FFF2-40B4-BE49-F238E27FC236}">
                <a16:creationId xmlns:a16="http://schemas.microsoft.com/office/drawing/2014/main" id="{672A6638-F68E-8A42-A01C-BF8E528DA4DF}"/>
              </a:ext>
            </a:extLst>
          </p:cNvPr>
          <p:cNvSpPr txBox="1"/>
          <p:nvPr/>
        </p:nvSpPr>
        <p:spPr>
          <a:xfrm>
            <a:off x="473285" y="1383349"/>
            <a:ext cx="6995919" cy="252413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none" baseline="0">
                <a:solidFill>
                  <a:schemeClr val="tx1"/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endParaRPr lang="sv-SE" sz="750" b="0">
              <a:solidFill>
                <a:srgbClr val="003556"/>
              </a:solidFill>
            </a:endParaRPr>
          </a:p>
        </p:txBody>
      </p:sp>
      <p:graphicFrame>
        <p:nvGraphicFramePr>
          <p:cNvPr id="34" name="Content Placeholder 5">
            <a:extLst>
              <a:ext uri="{FF2B5EF4-FFF2-40B4-BE49-F238E27FC236}">
                <a16:creationId xmlns:a16="http://schemas.microsoft.com/office/drawing/2014/main" id="{37890E90-2D7A-6649-B492-A6F354AA6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0219"/>
              </p:ext>
            </p:extLst>
          </p:nvPr>
        </p:nvGraphicFramePr>
        <p:xfrm>
          <a:off x="468315" y="2035203"/>
          <a:ext cx="8207374" cy="35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Platshållare för text 6" descr="title">
            <a:extLst>
              <a:ext uri="{FF2B5EF4-FFF2-40B4-BE49-F238E27FC236}">
                <a16:creationId xmlns:a16="http://schemas.microsoft.com/office/drawing/2014/main" id="{B0D25206-5747-4C4B-8484-06AC373C05B9}"/>
              </a:ext>
            </a:extLst>
          </p:cNvPr>
          <p:cNvSpPr txBox="1"/>
          <p:nvPr/>
        </p:nvSpPr>
        <p:spPr>
          <a:xfrm>
            <a:off x="429075" y="1144273"/>
            <a:ext cx="8208514" cy="266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rgbClr val="013455"/>
                </a:solidFill>
                <a:latin typeface="Fjalla One" panose="02000506040000020004" pitchFamily="2" charset="0"/>
                <a:cs typeface="Poppins" pitchFamily="2" charset="77"/>
              </a:rPr>
              <a:t>Hur många?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3D4A3B4-811E-924D-95C0-861EC4B1A0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45" y="5949280"/>
            <a:ext cx="582295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9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2"/>
  <p:tag name="AS_OS" val="Microsoft Windows NT 6.2.9200.0"/>
  <p:tag name="AS_RELEASE_DATE" val="2019.09.14"/>
  <p:tag name="AS_TITLE" val="Aspose.Slides for .NET Standard 2.0"/>
  <p:tag name="AS_VERSION" val="19.9"/>
</p:tagLst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328</Words>
  <Application>Microsoft Macintosh PowerPoint</Application>
  <PresentationFormat>Bildspel på skärmen (4:3)</PresentationFormat>
  <Paragraphs>59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Fjalla One</vt:lpstr>
      <vt:lpstr>Open Sans</vt:lpstr>
      <vt:lpstr>Poppins</vt:lpstr>
      <vt:lpstr>Poppins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Nilsson</dc:creator>
  <cp:lastModifiedBy>Andreas Edholm</cp:lastModifiedBy>
  <cp:revision>26</cp:revision>
  <dcterms:created xsi:type="dcterms:W3CDTF">2019-09-25T13:28:00Z</dcterms:created>
  <dcterms:modified xsi:type="dcterms:W3CDTF">2020-11-12T13:39:57Z</dcterms:modified>
</cp:coreProperties>
</file>