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960" r:id="rId2"/>
    <p:sldId id="1213" r:id="rId3"/>
    <p:sldId id="1216" r:id="rId4"/>
    <p:sldId id="1219" r:id="rId5"/>
    <p:sldId id="1222" r:id="rId6"/>
    <p:sldId id="1225" r:id="rId7"/>
    <p:sldId id="1228" r:id="rId8"/>
    <p:sldId id="1231" r:id="rId9"/>
    <p:sldId id="1234" r:id="rId10"/>
    <p:sldId id="1237" r:id="rId11"/>
    <p:sldId id="1240" r:id="rId12"/>
    <p:sldId id="1243" r:id="rId13"/>
    <p:sldId id="1246" r:id="rId14"/>
    <p:sldId id="1249" r:id="rId15"/>
    <p:sldId id="1252" r:id="rId16"/>
    <p:sldId id="1255" r:id="rId17"/>
    <p:sldId id="1258" r:id="rId18"/>
    <p:sldId id="1261" r:id="rId19"/>
    <p:sldId id="1264" r:id="rId20"/>
    <p:sldId id="1267" r:id="rId21"/>
    <p:sldId id="1270" r:id="rId22"/>
    <p:sldId id="1273" r:id="rId23"/>
  </p:sldIdLst>
  <p:sldSz cx="12192000" cy="6858000"/>
  <p:notesSz cx="6858000" cy="9144000"/>
  <p:custDataLst>
    <p:tags r:id="rId25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455"/>
    <a:srgbClr val="D1E4F1"/>
    <a:srgbClr val="C6E0F1"/>
    <a:srgbClr val="B0E0F1"/>
    <a:srgbClr val="8EB3DA"/>
    <a:srgbClr val="0070C0"/>
    <a:srgbClr val="D5E3EA"/>
    <a:srgbClr val="DFEFF4"/>
    <a:srgbClr val="0095FF"/>
    <a:srgbClr val="008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9" autoAdjust="0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216" y="7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n-GB" sz="1400" b="0"/>
              <a:t>Huvuddelen av intäkterna kan hänföras till besöksnäringen.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6A42-024F-93C6-2C24AA822CB3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6A42-024F-93C6-2C24AA822CB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A42-024F-93C6-2C24AA822CB3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A42-024F-93C6-2C24AA822C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Ja (n = 91)</c:v>
                </c:pt>
                <c:pt idx="1">
                  <c:v>Nej (n = 30)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42-024F-93C6-2C24AA822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75A4-6547-9154-7092EB9D8E0D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75A4-6547-9154-7092EB9D8E0D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75A4-6547-9154-7092EB9D8E0D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75A4-6547-9154-7092EB9D8E0D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75A4-6547-9154-7092EB9D8E0D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75A4-6547-9154-7092EB9D8E0D}"/>
              </c:ext>
            </c:extLst>
          </c:dPt>
          <c:dPt>
            <c:idx val="6"/>
            <c:invertIfNegative val="0"/>
            <c:bubble3D val="0"/>
            <c:spPr>
              <a:solidFill>
                <a:srgbClr val="FF958E"/>
              </a:solidFill>
            </c:spPr>
            <c:extLst>
              <c:ext xmlns:c16="http://schemas.microsoft.com/office/drawing/2014/chart" uri="{C3380CC4-5D6E-409C-BE32-E72D297353CC}">
                <c16:uniqueId val="{0000000D-75A4-6547-9154-7092EB9D8E0D}"/>
              </c:ext>
            </c:extLst>
          </c:dPt>
          <c:dPt>
            <c:idx val="7"/>
            <c:invertIfNegative val="0"/>
            <c:bubble3D val="0"/>
            <c:spPr>
              <a:solidFill>
                <a:srgbClr val="AC1991"/>
              </a:solidFill>
            </c:spPr>
            <c:extLst>
              <c:ext xmlns:c16="http://schemas.microsoft.com/office/drawing/2014/chart" uri="{C3380CC4-5D6E-409C-BE32-E72D297353CC}">
                <c16:uniqueId val="{0000000F-75A4-6547-9154-7092EB9D8E0D}"/>
              </c:ext>
            </c:extLst>
          </c:dPt>
          <c:dPt>
            <c:idx val="8"/>
            <c:invertIfNegative val="0"/>
            <c:bubble3D val="0"/>
            <c:spPr>
              <a:solidFill>
                <a:srgbClr val="488890"/>
              </a:solidFill>
            </c:spPr>
            <c:extLst>
              <c:ext xmlns:c16="http://schemas.microsoft.com/office/drawing/2014/chart" uri="{C3380CC4-5D6E-409C-BE32-E72D297353CC}">
                <c16:uniqueId val="{00000011-75A4-6547-9154-7092EB9D8E0D}"/>
              </c:ext>
            </c:extLst>
          </c:dPt>
          <c:dPt>
            <c:idx val="9"/>
            <c:invertIfNegative val="0"/>
            <c:bubble3D val="0"/>
            <c:spPr>
              <a:solidFill>
                <a:srgbClr val="CCD1D9"/>
              </a:solidFill>
            </c:spPr>
            <c:extLst>
              <c:ext xmlns:c16="http://schemas.microsoft.com/office/drawing/2014/chart" uri="{C3380CC4-5D6E-409C-BE32-E72D297353CC}">
                <c16:uniqueId val="{00000013-75A4-6547-9154-7092EB9D8E0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5A4-6547-9154-7092EB9D8E0D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5A4-6547-9154-7092EB9D8E0D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5A4-6547-9154-7092EB9D8E0D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5A4-6547-9154-7092EB9D8E0D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5A4-6547-9154-7092EB9D8E0D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5A4-6547-9154-7092EB9D8E0D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75A4-6547-9154-7092EB9D8E0D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75A4-6547-9154-7092EB9D8E0D}"/>
                </c:ext>
              </c:extLst>
            </c:dLbl>
            <c:dLbl>
              <c:idx val="8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75A4-6547-9154-7092EB9D8E0D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75A4-6547-9154-7092EB9D8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Mycket svårt (n = 8)</c:v>
                </c:pt>
                <c:pt idx="1">
                  <c:v>2 (n = 10)</c:v>
                </c:pt>
                <c:pt idx="2">
                  <c:v>3 (n = 12)</c:v>
                </c:pt>
                <c:pt idx="3">
                  <c:v>4 (n = 11)</c:v>
                </c:pt>
                <c:pt idx="4">
                  <c:v>5 (n = 20)</c:v>
                </c:pt>
                <c:pt idx="5">
                  <c:v>6 (n = 12)</c:v>
                </c:pt>
                <c:pt idx="6">
                  <c:v>7 (n = 3)</c:v>
                </c:pt>
                <c:pt idx="7">
                  <c:v>8 (n = 6)</c:v>
                </c:pt>
                <c:pt idx="8">
                  <c:v>9 (n = 1)</c:v>
                </c:pt>
                <c:pt idx="9">
                  <c:v>Mycket enkelt (n = 4)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0.09</c:v>
                </c:pt>
                <c:pt idx="1">
                  <c:v>0.11</c:v>
                </c:pt>
                <c:pt idx="2">
                  <c:v>0.14000000000000001</c:v>
                </c:pt>
                <c:pt idx="3">
                  <c:v>0.13</c:v>
                </c:pt>
                <c:pt idx="4">
                  <c:v>0.23</c:v>
                </c:pt>
                <c:pt idx="5">
                  <c:v>0.14000000000000001</c:v>
                </c:pt>
                <c:pt idx="6">
                  <c:v>0.03</c:v>
                </c:pt>
                <c:pt idx="7">
                  <c:v>7.0000000000000007E-2</c:v>
                </c:pt>
                <c:pt idx="8">
                  <c:v>0.01</c:v>
                </c:pt>
                <c:pt idx="9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5A4-6547-9154-7092EB9D8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7B28-4B4A-BE42-B46E04148CB9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7B28-4B4A-BE42-B46E04148CB9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7B28-4B4A-BE42-B46E04148CB9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7B28-4B4A-BE42-B46E04148CB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B28-4B4A-BE42-B46E04148CB9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B28-4B4A-BE42-B46E04148CB9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B28-4B4A-BE42-B46E04148CB9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B28-4B4A-BE42-B46E04148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Färre anställda (n = 0)</c:v>
                </c:pt>
                <c:pt idx="1">
                  <c:v>Lika många anställda (n = 32)</c:v>
                </c:pt>
                <c:pt idx="2">
                  <c:v>Fler anställda (n = 38)</c:v>
                </c:pt>
                <c:pt idx="3">
                  <c:v>Vet ej / ej svar (n = 17)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</c:v>
                </c:pt>
                <c:pt idx="1">
                  <c:v>0.37</c:v>
                </c:pt>
                <c:pt idx="2">
                  <c:v>0.44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28-4B4A-BE42-B46E04148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9253-DE4B-94BC-15F880A48DFE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9253-DE4B-94BC-15F880A48DFE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9253-DE4B-94BC-15F880A48DFE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9253-DE4B-94BC-15F880A48DFE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9253-DE4B-94BC-15F880A48DFE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9253-DE4B-94BC-15F880A48DF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253-DE4B-94BC-15F880A48DFE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253-DE4B-94BC-15F880A48DFE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253-DE4B-94BC-15F880A48DFE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253-DE4B-94BC-15F880A48DFE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253-DE4B-94BC-15F880A48DFE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253-DE4B-94BC-15F880A48D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0-3 år (n = 3)</c:v>
                </c:pt>
                <c:pt idx="1">
                  <c:v>4-10 år (n = 17)</c:v>
                </c:pt>
                <c:pt idx="2">
                  <c:v>11-20 år (n = 24)</c:v>
                </c:pt>
                <c:pt idx="3">
                  <c:v>21-30 år (n = 15)</c:v>
                </c:pt>
                <c:pt idx="4">
                  <c:v>31 år eller mer (n = 24)</c:v>
                </c:pt>
                <c:pt idx="5">
                  <c:v>Vet ej / ej svar (n = 1)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0.04</c:v>
                </c:pt>
                <c:pt idx="1">
                  <c:v>0.2</c:v>
                </c:pt>
                <c:pt idx="2">
                  <c:v>0.28999999999999998</c:v>
                </c:pt>
                <c:pt idx="3">
                  <c:v>0.18</c:v>
                </c:pt>
                <c:pt idx="4">
                  <c:v>0.28999999999999998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253-DE4B-94BC-15F880A48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9F67-6644-9035-94E913781CFE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9F67-6644-9035-94E913781CF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F67-6644-9035-94E913781CFE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F67-6644-9035-94E913781C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Ja (n = 25)</c:v>
                </c:pt>
                <c:pt idx="1">
                  <c:v>Nej (n = 58)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67-6644-9035-94E913781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204F-DD43-811B-92DBCEE7F804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204F-DD43-811B-92DBCEE7F804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204F-DD43-811B-92DBCEE7F804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204F-DD43-811B-92DBCEE7F804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204F-DD43-811B-92DBCEE7F804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204F-DD43-811B-92DBCEE7F804}"/>
              </c:ext>
            </c:extLst>
          </c:dPt>
          <c:dPt>
            <c:idx val="6"/>
            <c:invertIfNegative val="0"/>
            <c:bubble3D val="0"/>
            <c:spPr>
              <a:solidFill>
                <a:srgbClr val="FF958E"/>
              </a:solidFill>
            </c:spPr>
            <c:extLst>
              <c:ext xmlns:c16="http://schemas.microsoft.com/office/drawing/2014/chart" uri="{C3380CC4-5D6E-409C-BE32-E72D297353CC}">
                <c16:uniqueId val="{0000000D-204F-DD43-811B-92DBCEE7F804}"/>
              </c:ext>
            </c:extLst>
          </c:dPt>
          <c:dPt>
            <c:idx val="7"/>
            <c:invertIfNegative val="0"/>
            <c:bubble3D val="0"/>
            <c:spPr>
              <a:solidFill>
                <a:srgbClr val="AC1991"/>
              </a:solidFill>
            </c:spPr>
            <c:extLst>
              <c:ext xmlns:c16="http://schemas.microsoft.com/office/drawing/2014/chart" uri="{C3380CC4-5D6E-409C-BE32-E72D297353CC}">
                <c16:uniqueId val="{0000000F-204F-DD43-811B-92DBCEE7F804}"/>
              </c:ext>
            </c:extLst>
          </c:dPt>
          <c:dPt>
            <c:idx val="8"/>
            <c:invertIfNegative val="0"/>
            <c:bubble3D val="0"/>
            <c:spPr>
              <a:solidFill>
                <a:srgbClr val="488890"/>
              </a:solidFill>
            </c:spPr>
            <c:extLst>
              <c:ext xmlns:c16="http://schemas.microsoft.com/office/drawing/2014/chart" uri="{C3380CC4-5D6E-409C-BE32-E72D297353CC}">
                <c16:uniqueId val="{00000011-204F-DD43-811B-92DBCEE7F804}"/>
              </c:ext>
            </c:extLst>
          </c:dPt>
          <c:dPt>
            <c:idx val="9"/>
            <c:invertIfNegative val="0"/>
            <c:bubble3D val="0"/>
            <c:spPr>
              <a:solidFill>
                <a:srgbClr val="CCD1D9"/>
              </a:solidFill>
            </c:spPr>
            <c:extLst>
              <c:ext xmlns:c16="http://schemas.microsoft.com/office/drawing/2014/chart" uri="{C3380CC4-5D6E-409C-BE32-E72D297353CC}">
                <c16:uniqueId val="{00000013-204F-DD43-811B-92DBCEE7F804}"/>
              </c:ext>
            </c:extLst>
          </c:dPt>
          <c:dPt>
            <c:idx val="1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15-204F-DD43-811B-92DBCEE7F804}"/>
              </c:ext>
            </c:extLst>
          </c:dPt>
          <c:dPt>
            <c:idx val="1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17-204F-DD43-811B-92DBCEE7F804}"/>
              </c:ext>
            </c:extLst>
          </c:dPt>
          <c:dPt>
            <c:idx val="1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19-204F-DD43-811B-92DBCEE7F804}"/>
              </c:ext>
            </c:extLst>
          </c:dPt>
          <c:dPt>
            <c:idx val="1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1B-204F-DD43-811B-92DBCEE7F804}"/>
              </c:ext>
            </c:extLst>
          </c:dPt>
          <c:dPt>
            <c:idx val="1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1D-204F-DD43-811B-92DBCEE7F804}"/>
              </c:ext>
            </c:extLst>
          </c:dPt>
          <c:dPt>
            <c:idx val="1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1F-204F-DD43-811B-92DBCEE7F804}"/>
              </c:ext>
            </c:extLst>
          </c:dPt>
          <c:dPt>
            <c:idx val="16"/>
            <c:invertIfNegative val="0"/>
            <c:bubble3D val="0"/>
            <c:spPr>
              <a:solidFill>
                <a:srgbClr val="FF958E"/>
              </a:solidFill>
            </c:spPr>
            <c:extLst>
              <c:ext xmlns:c16="http://schemas.microsoft.com/office/drawing/2014/chart" uri="{C3380CC4-5D6E-409C-BE32-E72D297353CC}">
                <c16:uniqueId val="{00000021-204F-DD43-811B-92DBCEE7F804}"/>
              </c:ext>
            </c:extLst>
          </c:dPt>
          <c:cat>
            <c:strRef>
              <c:f>Sheet1!$A$2:$A$18</c:f>
              <c:strCache>
                <c:ptCount val="17"/>
                <c:pt idx="0">
                  <c:v>Uppsägning av personal (n = 19)</c:v>
                </c:pt>
                <c:pt idx="1">
                  <c:v>Nyanställningar (n = 7)</c:v>
                </c:pt>
                <c:pt idx="2">
                  <c:v>Kompetensöverskott (n = 3)</c:v>
                </c:pt>
                <c:pt idx="3">
                  <c:v>Kompetensunderskott (n = 5)</c:v>
                </c:pt>
                <c:pt idx="4">
                  <c:v>Ökad efterfrågan (n = 24)</c:v>
                </c:pt>
                <c:pt idx="5">
                  <c:v>Minskad efterfrågan (n = 35)</c:v>
                </c:pt>
                <c:pt idx="6">
                  <c:v>Utökad verksamhet (n = 7)</c:v>
                </c:pt>
                <c:pt idx="7">
                  <c:v>Minskad verksamhet (n = 35)</c:v>
                </c:pt>
                <c:pt idx="8">
                  <c:v>Konkurs (n = 0)</c:v>
                </c:pt>
                <c:pt idx="9">
                  <c:v>Risk för konkurs (n = 7)</c:v>
                </c:pt>
                <c:pt idx="10">
                  <c:v>Befintlig personal har fått andra/fler uppgifter. (n = 13)</c:v>
                </c:pt>
                <c:pt idx="11">
                  <c:v>Befintlig personal har vidareutbildats. (n = 2)</c:v>
                </c:pt>
                <c:pt idx="12">
                  <c:v>Rekryteringen av ny personal/kompetens har varit svårare. (n = 13)</c:v>
                </c:pt>
                <c:pt idx="13">
                  <c:v>Rekryteringen av ny personal/kompetens har varit lättare. (n = 4)</c:v>
                </c:pt>
                <c:pt idx="14">
                  <c:v>Inga (n = 3)</c:v>
                </c:pt>
                <c:pt idx="15">
                  <c:v>Vet ej / ej svar (n = 3)</c:v>
                </c:pt>
                <c:pt idx="16">
                  <c:v>Annat, vad? (n = 11)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7"/>
                <c:pt idx="0">
                  <c:v>0.23</c:v>
                </c:pt>
                <c:pt idx="1">
                  <c:v>0.08</c:v>
                </c:pt>
                <c:pt idx="2">
                  <c:v>0.04</c:v>
                </c:pt>
                <c:pt idx="3">
                  <c:v>0.06</c:v>
                </c:pt>
                <c:pt idx="4">
                  <c:v>0.28999999999999998</c:v>
                </c:pt>
                <c:pt idx="5">
                  <c:v>0.42</c:v>
                </c:pt>
                <c:pt idx="6">
                  <c:v>0.08</c:v>
                </c:pt>
                <c:pt idx="7">
                  <c:v>0.42</c:v>
                </c:pt>
                <c:pt idx="8">
                  <c:v>0</c:v>
                </c:pt>
                <c:pt idx="9">
                  <c:v>0.08</c:v>
                </c:pt>
                <c:pt idx="10">
                  <c:v>0.16</c:v>
                </c:pt>
                <c:pt idx="11">
                  <c:v>0.02</c:v>
                </c:pt>
                <c:pt idx="12">
                  <c:v>0.16</c:v>
                </c:pt>
                <c:pt idx="13">
                  <c:v>0.05</c:v>
                </c:pt>
                <c:pt idx="14">
                  <c:v>0.04</c:v>
                </c:pt>
                <c:pt idx="15">
                  <c:v>0.04</c:v>
                </c:pt>
                <c:pt idx="16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204F-DD43-811B-92DBCEE7F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AA3D-C648-B8FE-151072FC32D1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AA3D-C648-B8FE-151072FC32D1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AA3D-C648-B8FE-151072FC32D1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AA3D-C648-B8FE-151072FC32D1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AA3D-C648-B8FE-151072FC32D1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AA3D-C648-B8FE-151072FC32D1}"/>
              </c:ext>
            </c:extLst>
          </c:dPt>
          <c:dPt>
            <c:idx val="6"/>
            <c:invertIfNegative val="0"/>
            <c:bubble3D val="0"/>
            <c:spPr>
              <a:solidFill>
                <a:srgbClr val="FF958E"/>
              </a:solidFill>
            </c:spPr>
            <c:extLst>
              <c:ext xmlns:c16="http://schemas.microsoft.com/office/drawing/2014/chart" uri="{C3380CC4-5D6E-409C-BE32-E72D297353CC}">
                <c16:uniqueId val="{0000000D-AA3D-C648-B8FE-151072FC32D1}"/>
              </c:ext>
            </c:extLst>
          </c:dPt>
          <c:dPt>
            <c:idx val="7"/>
            <c:invertIfNegative val="0"/>
            <c:bubble3D val="0"/>
            <c:spPr>
              <a:solidFill>
                <a:srgbClr val="AC1991"/>
              </a:solidFill>
            </c:spPr>
            <c:extLst>
              <c:ext xmlns:c16="http://schemas.microsoft.com/office/drawing/2014/chart" uri="{C3380CC4-5D6E-409C-BE32-E72D297353CC}">
                <c16:uniqueId val="{0000000F-AA3D-C648-B8FE-151072FC32D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A3D-C648-B8FE-151072FC32D1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A3D-C648-B8FE-151072FC32D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A3D-C648-B8FE-151072FC32D1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A3D-C648-B8FE-151072FC32D1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A3D-C648-B8FE-151072FC32D1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A3D-C648-B8FE-151072FC32D1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A3D-C648-B8FE-151072FC32D1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A3D-C648-B8FE-151072FC32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Krokom (n = 11)</c:v>
                </c:pt>
                <c:pt idx="1">
                  <c:v>Härjedalen (n = 30)</c:v>
                </c:pt>
                <c:pt idx="2">
                  <c:v>Åre (n = 21)</c:v>
                </c:pt>
                <c:pt idx="3">
                  <c:v>Berg (n = 8)</c:v>
                </c:pt>
                <c:pt idx="4">
                  <c:v>Östersund (n = 15)</c:v>
                </c:pt>
                <c:pt idx="5">
                  <c:v>Bräcke (n = 0)</c:v>
                </c:pt>
                <c:pt idx="6">
                  <c:v>Strömsund (n = 5)</c:v>
                </c:pt>
                <c:pt idx="7">
                  <c:v>Ragunda (n = 3)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0.12</c:v>
                </c:pt>
                <c:pt idx="1">
                  <c:v>0.32</c:v>
                </c:pt>
                <c:pt idx="2">
                  <c:v>0.23</c:v>
                </c:pt>
                <c:pt idx="3">
                  <c:v>0.09</c:v>
                </c:pt>
                <c:pt idx="4">
                  <c:v>0.16</c:v>
                </c:pt>
                <c:pt idx="5">
                  <c:v>0</c:v>
                </c:pt>
                <c:pt idx="6">
                  <c:v>0.05</c:v>
                </c:pt>
                <c:pt idx="7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A3D-C648-B8FE-151072FC3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B295-2D46-8AAA-CDD4B91E5979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B295-2D46-8AAA-CDD4B91E5979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B295-2D46-8AAA-CDD4B91E5979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B295-2D46-8AAA-CDD4B91E5979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B295-2D46-8AAA-CDD4B91E5979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B295-2D46-8AAA-CDD4B91E5979}"/>
              </c:ext>
            </c:extLst>
          </c:dPt>
          <c:dPt>
            <c:idx val="6"/>
            <c:invertIfNegative val="0"/>
            <c:bubble3D val="0"/>
            <c:spPr>
              <a:solidFill>
                <a:srgbClr val="FF958E"/>
              </a:solidFill>
            </c:spPr>
            <c:extLst>
              <c:ext xmlns:c16="http://schemas.microsoft.com/office/drawing/2014/chart" uri="{C3380CC4-5D6E-409C-BE32-E72D297353CC}">
                <c16:uniqueId val="{0000000D-B295-2D46-8AAA-CDD4B91E5979}"/>
              </c:ext>
            </c:extLst>
          </c:dPt>
          <c:dPt>
            <c:idx val="7"/>
            <c:invertIfNegative val="0"/>
            <c:bubble3D val="0"/>
            <c:spPr>
              <a:solidFill>
                <a:srgbClr val="AC1991"/>
              </a:solidFill>
            </c:spPr>
            <c:extLst>
              <c:ext xmlns:c16="http://schemas.microsoft.com/office/drawing/2014/chart" uri="{C3380CC4-5D6E-409C-BE32-E72D297353CC}">
                <c16:uniqueId val="{0000000F-B295-2D46-8AAA-CDD4B91E5979}"/>
              </c:ext>
            </c:extLst>
          </c:dPt>
          <c:dPt>
            <c:idx val="8"/>
            <c:invertIfNegative val="0"/>
            <c:bubble3D val="0"/>
            <c:spPr>
              <a:solidFill>
                <a:srgbClr val="488890"/>
              </a:solidFill>
            </c:spPr>
            <c:extLst>
              <c:ext xmlns:c16="http://schemas.microsoft.com/office/drawing/2014/chart" uri="{C3380CC4-5D6E-409C-BE32-E72D297353CC}">
                <c16:uniqueId val="{00000011-B295-2D46-8AAA-CDD4B91E5979}"/>
              </c:ext>
            </c:extLst>
          </c:dPt>
          <c:dPt>
            <c:idx val="9"/>
            <c:invertIfNegative val="0"/>
            <c:bubble3D val="0"/>
            <c:spPr>
              <a:solidFill>
                <a:srgbClr val="CCD1D9"/>
              </a:solidFill>
            </c:spPr>
            <c:extLst>
              <c:ext xmlns:c16="http://schemas.microsoft.com/office/drawing/2014/chart" uri="{C3380CC4-5D6E-409C-BE32-E72D297353CC}">
                <c16:uniqueId val="{00000013-B295-2D46-8AAA-CDD4B91E5979}"/>
              </c:ext>
            </c:extLst>
          </c:dPt>
          <c:dPt>
            <c:idx val="1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15-B295-2D46-8AAA-CDD4B91E5979}"/>
              </c:ext>
            </c:extLst>
          </c:dPt>
          <c:dPt>
            <c:idx val="1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17-B295-2D46-8AAA-CDD4B91E597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295-2D46-8AAA-CDD4B91E5979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295-2D46-8AAA-CDD4B91E5979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295-2D46-8AAA-CDD4B91E5979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295-2D46-8AAA-CDD4B91E5979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295-2D46-8AAA-CDD4B91E5979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295-2D46-8AAA-CDD4B91E5979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295-2D46-8AAA-CDD4B91E5979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295-2D46-8AAA-CDD4B91E5979}"/>
                </c:ext>
              </c:extLst>
            </c:dLbl>
            <c:dLbl>
              <c:idx val="8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B295-2D46-8AAA-CDD4B91E5979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B295-2D46-8AAA-CDD4B91E5979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B295-2D46-8AAA-CDD4B91E5979}"/>
                </c:ext>
              </c:extLst>
            </c:dLbl>
            <c:dLbl>
              <c:idx val="1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B295-2D46-8AAA-CDD4B91E5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Hotell/vandrarhem/stugby (n = 21)</c:v>
                </c:pt>
                <c:pt idx="1">
                  <c:v>Restaurang/Café (n = 21)</c:v>
                </c:pt>
                <c:pt idx="2">
                  <c:v>Camping/stugby (n = 8)</c:v>
                </c:pt>
                <c:pt idx="3">
                  <c:v>Skidanläggning (n = 5)</c:v>
                </c:pt>
                <c:pt idx="4">
                  <c:v>Evenemang (n = 4)</c:v>
                </c:pt>
                <c:pt idx="5">
                  <c:v>Aktiviteter (n = 10)</c:v>
                </c:pt>
                <c:pt idx="6">
                  <c:v>Destinationsutveckling (n = 2)</c:v>
                </c:pt>
                <c:pt idx="7">
                  <c:v>Turistinformation (n = 2)</c:v>
                </c:pt>
                <c:pt idx="8">
                  <c:v>Förening (n = 2)</c:v>
                </c:pt>
                <c:pt idx="9">
                  <c:v>Handel (n = 7)</c:v>
                </c:pt>
                <c:pt idx="10">
                  <c:v>Transport (n = 2)</c:v>
                </c:pt>
                <c:pt idx="11">
                  <c:v>Annat (n = 7)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0.23</c:v>
                </c:pt>
                <c:pt idx="1">
                  <c:v>0.23</c:v>
                </c:pt>
                <c:pt idx="2">
                  <c:v>0.09</c:v>
                </c:pt>
                <c:pt idx="3">
                  <c:v>0.05</c:v>
                </c:pt>
                <c:pt idx="4">
                  <c:v>0.04</c:v>
                </c:pt>
                <c:pt idx="5">
                  <c:v>0.11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0.08</c:v>
                </c:pt>
                <c:pt idx="10">
                  <c:v>0.02</c:v>
                </c:pt>
                <c:pt idx="1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295-2D46-8AAA-CDD4B91E5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61B1-4B49-B408-8D2485457707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61B1-4B49-B408-8D2485457707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61B1-4B49-B408-8D2485457707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1B1-4B49-B408-8D2485457707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1B1-4B49-B408-8D2485457707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1B1-4B49-B408-8D2485457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Ja (n = 28)</c:v>
                </c:pt>
                <c:pt idx="1">
                  <c:v>Nej (n = 57)</c:v>
                </c:pt>
                <c:pt idx="2">
                  <c:v>Vet ej / ej svar (n = 6)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0.31</c:v>
                </c:pt>
                <c:pt idx="1">
                  <c:v>0.63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B1-4B49-B408-8D2485457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19CF-D347-BFA3-4CCF5760DF59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19CF-D347-BFA3-4CCF5760DF59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19CF-D347-BFA3-4CCF5760DF59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19CF-D347-BFA3-4CCF5760DF59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19CF-D347-BFA3-4CCF5760DF59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19CF-D347-BFA3-4CCF5760DF59}"/>
              </c:ext>
            </c:extLst>
          </c:dPt>
          <c:dPt>
            <c:idx val="6"/>
            <c:invertIfNegative val="0"/>
            <c:bubble3D val="0"/>
            <c:spPr>
              <a:solidFill>
                <a:srgbClr val="FF958E"/>
              </a:solidFill>
            </c:spPr>
            <c:extLst>
              <c:ext xmlns:c16="http://schemas.microsoft.com/office/drawing/2014/chart" uri="{C3380CC4-5D6E-409C-BE32-E72D297353CC}">
                <c16:uniqueId val="{0000000D-19CF-D347-BFA3-4CCF5760DF5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9CF-D347-BFA3-4CCF5760DF59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9CF-D347-BFA3-4CCF5760DF59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9CF-D347-BFA3-4CCF5760DF59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9CF-D347-BFA3-4CCF5760DF59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9CF-D347-BFA3-4CCF5760DF59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9CF-D347-BFA3-4CCF5760DF59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9CF-D347-BFA3-4CCF5760DF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0-2 st (n = 44)</c:v>
                </c:pt>
                <c:pt idx="1">
                  <c:v>3-4 st (n = 16)</c:v>
                </c:pt>
                <c:pt idx="2">
                  <c:v>5-10 st (n = 17)</c:v>
                </c:pt>
                <c:pt idx="3">
                  <c:v>11-20 st (n = 8)</c:v>
                </c:pt>
                <c:pt idx="4">
                  <c:v>21-40 st (n = 4)</c:v>
                </c:pt>
                <c:pt idx="5">
                  <c:v>41-70 st (n = 1)</c:v>
                </c:pt>
                <c:pt idx="6">
                  <c:v>71 st eller fler (n = 0)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0.49</c:v>
                </c:pt>
                <c:pt idx="1">
                  <c:v>0.18</c:v>
                </c:pt>
                <c:pt idx="2">
                  <c:v>0.19</c:v>
                </c:pt>
                <c:pt idx="3">
                  <c:v>0.09</c:v>
                </c:pt>
                <c:pt idx="4">
                  <c:v>0.04</c:v>
                </c:pt>
                <c:pt idx="5">
                  <c:v>0.01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9CF-D347-BFA3-4CCF5760D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38DD-B446-A737-D08114779FCC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38DD-B446-A737-D08114779FC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8DD-B446-A737-D08114779FCC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8DD-B446-A737-D08114779F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Ja (n = 54)</c:v>
                </c:pt>
                <c:pt idx="1">
                  <c:v>Nej (n = 35)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0.61</c:v>
                </c:pt>
                <c:pt idx="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DD-B446-A737-D08114779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n-GB" sz="1800" b="0"/>
              <a:t>Svara omräknat till heltidsanställningar.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BBA2-4245-82CE-3A33A0CC03E8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BBA2-4245-82CE-3A33A0CC03E8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BBA2-4245-82CE-3A33A0CC03E8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BBA2-4245-82CE-3A33A0CC03E8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BBA2-4245-82CE-3A33A0CC03E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BA2-4245-82CE-3A33A0CC03E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BA2-4245-82CE-3A33A0CC03E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BA2-4245-82CE-3A33A0CC03E8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BA2-4245-82CE-3A33A0CC03E8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BA2-4245-82CE-3A33A0CC03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0-2 st (n = 27)</c:v>
                </c:pt>
                <c:pt idx="1">
                  <c:v>3-5 st (n = 16)</c:v>
                </c:pt>
                <c:pt idx="2">
                  <c:v>6-10 st (n = 10)</c:v>
                </c:pt>
                <c:pt idx="3">
                  <c:v>11-20 st (n = 0)</c:v>
                </c:pt>
                <c:pt idx="4">
                  <c:v>21 st eller fler (n = 1)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0.3</c:v>
                </c:pt>
                <c:pt idx="2">
                  <c:v>0.19</c:v>
                </c:pt>
                <c:pt idx="3">
                  <c:v>0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A2-4245-82CE-3A33A0CC0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876C-A041-BC16-0EAF28E63200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876C-A041-BC16-0EAF28E63200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876C-A041-BC16-0EAF28E63200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876C-A041-BC16-0EAF28E63200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876C-A041-BC16-0EAF28E63200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876C-A041-BC16-0EAF28E63200}"/>
              </c:ext>
            </c:extLst>
          </c:dPt>
          <c:dPt>
            <c:idx val="6"/>
            <c:invertIfNegative val="0"/>
            <c:bubble3D val="0"/>
            <c:spPr>
              <a:solidFill>
                <a:srgbClr val="FF958E"/>
              </a:solidFill>
            </c:spPr>
            <c:extLst>
              <c:ext xmlns:c16="http://schemas.microsoft.com/office/drawing/2014/chart" uri="{C3380CC4-5D6E-409C-BE32-E72D297353CC}">
                <c16:uniqueId val="{0000000D-876C-A041-BC16-0EAF28E63200}"/>
              </c:ext>
            </c:extLst>
          </c:dPt>
          <c:dPt>
            <c:idx val="7"/>
            <c:invertIfNegative val="0"/>
            <c:bubble3D val="0"/>
            <c:spPr>
              <a:solidFill>
                <a:srgbClr val="AC1991"/>
              </a:solidFill>
            </c:spPr>
            <c:extLst>
              <c:ext xmlns:c16="http://schemas.microsoft.com/office/drawing/2014/chart" uri="{C3380CC4-5D6E-409C-BE32-E72D297353CC}">
                <c16:uniqueId val="{0000000F-876C-A041-BC16-0EAF28E6320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76C-A041-BC16-0EAF28E63200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76C-A041-BC16-0EAF28E63200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76C-A041-BC16-0EAF28E63200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76C-A041-BC16-0EAF28E63200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76C-A041-BC16-0EAF28E63200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76C-A041-BC16-0EAF28E63200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76C-A041-BC16-0EAF28E63200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76C-A041-BC16-0EAF28E632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Grundskola (n = 2)</c:v>
                </c:pt>
                <c:pt idx="1">
                  <c:v>Gymnasie (n = 31)</c:v>
                </c:pt>
                <c:pt idx="2">
                  <c:v>Högskola/Universitet (n = 5)</c:v>
                </c:pt>
                <c:pt idx="3">
                  <c:v>Yrkeshögskoleutbildning (n = 3)</c:v>
                </c:pt>
                <c:pt idx="4">
                  <c:v>Annan yrkesutbildning (n = 5)</c:v>
                </c:pt>
                <c:pt idx="5">
                  <c:v>Komvux/Vuxenskola (n = 0)</c:v>
                </c:pt>
                <c:pt idx="6">
                  <c:v>Blandad utbildning (n = 8)</c:v>
                </c:pt>
                <c:pt idx="7">
                  <c:v>Vet ej / ej svar (n = 0)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0.04</c:v>
                </c:pt>
                <c:pt idx="1">
                  <c:v>0.56999999999999995</c:v>
                </c:pt>
                <c:pt idx="2">
                  <c:v>0.09</c:v>
                </c:pt>
                <c:pt idx="3">
                  <c:v>0.06</c:v>
                </c:pt>
                <c:pt idx="4">
                  <c:v>0.09</c:v>
                </c:pt>
                <c:pt idx="5">
                  <c:v>0</c:v>
                </c:pt>
                <c:pt idx="6">
                  <c:v>0.15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76C-A041-BC16-0EAF28E63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A402-7648-ADEC-A56A5132F94F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A402-7648-ADEC-A56A5132F94F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A402-7648-ADEC-A56A5132F94F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A402-7648-ADEC-A56A5132F94F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A402-7648-ADEC-A56A5132F94F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A402-7648-ADEC-A56A5132F94F}"/>
              </c:ext>
            </c:extLst>
          </c:dPt>
          <c:dPt>
            <c:idx val="6"/>
            <c:invertIfNegative val="0"/>
            <c:bubble3D val="0"/>
            <c:spPr>
              <a:solidFill>
                <a:srgbClr val="FF958E"/>
              </a:solidFill>
            </c:spPr>
            <c:extLst>
              <c:ext xmlns:c16="http://schemas.microsoft.com/office/drawing/2014/chart" uri="{C3380CC4-5D6E-409C-BE32-E72D297353CC}">
                <c16:uniqueId val="{0000000D-A402-7648-ADEC-A56A5132F94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402-7648-ADEC-A56A5132F94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402-7648-ADEC-A56A5132F94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402-7648-ADEC-A56A5132F94F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402-7648-ADEC-A56A5132F94F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402-7648-ADEC-A56A5132F94F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402-7648-ADEC-A56A5132F94F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402-7648-ADEC-A56A5132F9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Grundskola (n = 3)</c:v>
                </c:pt>
                <c:pt idx="1">
                  <c:v>Gymnasie (n = 38)</c:v>
                </c:pt>
                <c:pt idx="2">
                  <c:v>Högskola/Universitet (n = 33)</c:v>
                </c:pt>
                <c:pt idx="3">
                  <c:v>Yrkeshögskoleutbildning (n = 8)</c:v>
                </c:pt>
                <c:pt idx="4">
                  <c:v>Annan yrkesutbildning (n = 5)</c:v>
                </c:pt>
                <c:pt idx="5">
                  <c:v>Komvux/Vuxenutbildning (n = 1)</c:v>
                </c:pt>
                <c:pt idx="6">
                  <c:v>Vet ej / ej svar (n = 1)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0.03</c:v>
                </c:pt>
                <c:pt idx="1">
                  <c:v>0.43</c:v>
                </c:pt>
                <c:pt idx="2">
                  <c:v>0.37</c:v>
                </c:pt>
                <c:pt idx="3">
                  <c:v>0.09</c:v>
                </c:pt>
                <c:pt idx="4">
                  <c:v>0.06</c:v>
                </c:pt>
                <c:pt idx="5">
                  <c:v>0.01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402-7648-ADEC-A56A5132F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E8B168B-3FD5-2848-84F5-4BAAA2F237C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F6F94CD-D3A3-AB4C-9720-84D08575B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2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751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1FEEEEFA-B857-7A4F-A6B3-ADE028A07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1"/>
            <a:ext cx="12204700" cy="6854695"/>
          </a:xfrm>
          <a:prstGeom prst="rect">
            <a:avLst/>
          </a:prstGeom>
        </p:spPr>
      </p:pic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7B78A0AC-67A7-584B-9D9C-B4ED4D7B51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85" y="237475"/>
            <a:ext cx="1125855" cy="23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888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E825A9-797B-FD48-9065-E01AC803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0076C96-D6DC-9244-BB6D-9496F6479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4E7345-490F-C545-8F9F-7790FDC8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39C6DD-A45F-4A43-A31C-C9484D81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72F19D-4EBB-8A4B-AF8B-F5608D28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923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7C83C5D-8736-BC42-8415-9FA4D9C597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F043D6B-6EC1-D24A-87CE-AD8E2348B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6B3E33-42C2-4F47-84D3-7CD98B82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5D0EF2-48D0-3A4B-8A7D-0EA543F90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E0CE0D-B390-9E47-8065-CFB69A59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17189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E21BD18-C359-E449-8E6E-9543526E6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048" y="404283"/>
            <a:ext cx="10936537" cy="446927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>
              <a:defRPr sz="2667" b="0" i="0" cap="none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2985230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DD13BC-6254-5E44-B7F9-4AD74072D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027133-A4D0-134B-9CC7-D8C0F3B8C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87144A-FF43-2B48-A5C0-3378B19BD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72F90C-5FD9-C24A-9E03-C3839EDC9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362E3C-67F2-DD4C-8DD7-84578E76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5289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1774FD-E951-0A45-A555-7B715858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F34DF-DEC2-9A4D-8DC1-50EEF9BB9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B311814-6B49-8D4A-B7A6-4E71D34E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B2DEA4-1818-1746-B6A3-4B574ACB5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086322-1B98-E44C-B91F-783680AB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314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9BB6E5-A970-7D48-924A-3389549B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B8391F-3DBC-B34F-BB3A-AC24143D7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373927-65E5-6448-8689-92A63EFC3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CB271CA-8DD2-7B47-849D-27526FB4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A3836D-0B0D-3D44-B740-811DC58D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4F91DBA-901E-B649-8A88-97B27160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729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6B9FDE-39AF-BF41-B176-94094B2BE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20E214-3815-F941-B76B-7939FDD6F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47362E-72BE-3443-A51E-9FF196125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A32E5E7-18DC-014C-A8D2-7E2E65AF3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773906E-56F9-8048-A067-47FCE3B7E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FB538CA-49D4-AF4A-B5E6-AAF31885C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73520F2-4B71-9D4A-A9AD-1063491AB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DB5E868-6CA6-7E41-938A-800E2E07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0704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7FBAC1-F868-3147-8C17-E6AEAF870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71380D5-7A1C-5944-9A24-91FF46C3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BD5E479-7621-9641-9624-8BCAA201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D8AE50B-4AD3-2446-A892-FC2D6C8B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9118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09DF758-E189-574B-98B8-8C51094FB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080DBDA-A6F1-E740-A334-0B13196F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591FEE-CD9D-D946-BC60-604C49D8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6929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05844A-147B-874E-B5F5-17AFAE41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034E8A-16B4-A943-A25E-70F97BC7B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5531FE-DFD6-A140-9CDE-26E929F15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436E4-D4F5-E446-89A4-FCA9E4BD3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AC06A6-76A1-1740-81D9-585DC538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FD12EB1-43D1-D141-B671-1C41488B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504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365AB3-66F6-0A44-9C95-128FFB98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AA54CF9-FF5E-044F-BEEC-A49C02F0E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00F93D-BFA2-A54F-B869-A2CF1C823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08498F2-8A6D-1642-B3F0-367DD85C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FF9BD23-7790-0049-A64B-E5E265BC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AF6240F-00AF-EF49-8975-82D45363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0806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F9C3B33-1F9B-154F-A038-9C8648AD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B581B6-8F71-5444-92AE-4C3F0E0B9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F65063-9535-C841-9172-40B6C1D2A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3A3EF6F-8EB2-9846-AE1D-AAD0F3D3874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9F8AA9-1FE3-ED4A-BA89-41052ADCA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688E5C-EFE4-FE40-A38A-280CA73C0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74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3A57E1-E417-8F43-A029-47A26A93D08E}"/>
              </a:ext>
            </a:extLst>
          </p:cNvPr>
          <p:cNvSpPr txBox="1"/>
          <p:nvPr/>
        </p:nvSpPr>
        <p:spPr>
          <a:xfrm>
            <a:off x="226423" y="2618720"/>
            <a:ext cx="11730446" cy="5181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sv-SE" sz="2800" b="1" spc="133" dirty="0">
                <a:solidFill>
                  <a:schemeClr val="bg1"/>
                </a:solidFill>
                <a:latin typeface="Fjalla One" panose="02000506040000020004" pitchFamily="2" charset="0"/>
                <a:ea typeface="Open Sans" panose="020B0606030504020204" pitchFamily="34" charset="0"/>
                <a:cs typeface="Arial" panose="020B0604020202020204" pitchFamily="34" charset="0"/>
              </a:rPr>
              <a:t>Kompetensbarometern JH nr 3 </a:t>
            </a:r>
          </a:p>
        </p:txBody>
      </p:sp>
      <p:sp>
        <p:nvSpPr>
          <p:cNvPr id="7" name="TextBox 6" descr="period">
            <a:extLst>
              <a:ext uri="{FF2B5EF4-FFF2-40B4-BE49-F238E27FC236}">
                <a16:creationId xmlns:a16="http://schemas.microsoft.com/office/drawing/2014/main" id="{55C80739-77E7-BC41-B935-320F9E7AD2DA}"/>
              </a:ext>
            </a:extLst>
          </p:cNvPr>
          <p:cNvSpPr txBox="1"/>
          <p:nvPr/>
        </p:nvSpPr>
        <p:spPr>
          <a:xfrm>
            <a:off x="226423" y="3291840"/>
            <a:ext cx="11730445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600" dirty="0">
                <a:solidFill>
                  <a:schemeClr val="bg1"/>
                </a:solidFill>
                <a:latin typeface="Fjalla One" panose="02000506040000020004" pitchFamily="2" charset="0"/>
                <a:ea typeface="Open Sans" panose="020B0606030504020204" pitchFamily="34" charset="0"/>
                <a:cs typeface="Arial" panose="020B0604020202020204" pitchFamily="34" charset="0"/>
              </a:rPr>
              <a:t>Juni 2021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E989E6A-EEA7-5D4C-97E9-A8FF01C954F3}"/>
              </a:ext>
            </a:extLst>
          </p:cNvPr>
          <p:cNvSpPr txBox="1"/>
          <p:nvPr/>
        </p:nvSpPr>
        <p:spPr>
          <a:xfrm>
            <a:off x="507682" y="5416660"/>
            <a:ext cx="8897575" cy="9144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sv-S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Antal svar: 121</a:t>
            </a:r>
          </a:p>
          <a:p>
            <a:pPr>
              <a:lnSpc>
                <a:spcPct val="150000"/>
              </a:lnSpc>
            </a:pPr>
            <a:r>
              <a:rPr lang="sv-S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Svarsfrekvens: 20 %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4458D60-5B97-8849-BBE6-491DE3B3D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36" y="229444"/>
            <a:ext cx="945140" cy="94514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4E8B3BE-FBA4-5E4B-98B5-9A458357D8C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831284" y="5841951"/>
            <a:ext cx="1396769" cy="56958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9D70560-F02A-7E42-BE57-57021DA525D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490112" y="5873860"/>
            <a:ext cx="1231164" cy="5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545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Vilken huvudsaklig utbildningsnivå hade de nyanställda medarbetarna?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CED6A71A-2C15-2A4F-AAB1-AA9D0E4ECF2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36" y="598766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r>
              <a:rPr lang="sv-SE" sz="1000" b="0">
                <a:solidFill>
                  <a:srgbClr val="003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 den senast avslutade och högsta utbildningen.</a:t>
            </a: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91520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Vilken utbildningsnivå har du själv?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23A61BCD-05C4-1F4F-BDE2-19336502960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36" y="598766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New shape"/>
          <p:cNvSpPr/>
          <p:nvPr/>
        </p:nvSpPr>
        <p:spPr>
          <a:xfrm>
            <a:off x="624418" y="1570602"/>
            <a:ext cx="1094316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  <a:defRPr>
                <a:solidFill>
                  <a:srgbClr val="000000"/>
                </a:solidFill>
              </a:defRPr>
            </a:pPr>
            <a:r>
              <a:rPr sz="2000" b="1"/>
              <a:t>Vilken typ av kompetens skulle du behöva rekrytera de närmaste åren?</a:t>
            </a:r>
          </a:p>
        </p:txBody>
      </p:sp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24418" y="1570602"/>
            <a:ext cx="10943165" cy="4708209"/>
          </a:xfrm>
          <a:prstGeom prst="rect">
            <a:avLst/>
          </a:prstGeom>
        </p:spPr>
      </p:pic>
      <p:sp>
        <p:nvSpPr>
          <p:cNvPr id="41" name="New shape"/>
          <p:cNvSpPr/>
          <p:nvPr/>
        </p:nvSpPr>
        <p:spPr>
          <a:xfrm>
            <a:off x="5715000" y="6399054"/>
            <a:ext cx="711200" cy="228600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 sz="900"/>
            </a:pPr>
            <a:r>
              <a:t>(n = 87)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5B0F6466-EB6C-7A4A-90C4-ED8917585DF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36" y="598766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Hur bedömer du utsikterna för att rekrytera den kompetens som ni behöver?</a:t>
            </a:r>
          </a:p>
        </p:txBody>
      </p:sp>
      <p:sp>
        <p:nvSpPr>
          <p:cNvPr id="39" name="New shape"/>
          <p:cNvSpPr/>
          <p:nvPr/>
        </p:nvSpPr>
        <p:spPr>
          <a:xfrm>
            <a:off x="624418" y="6278811"/>
            <a:ext cx="1270000" cy="381000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/>
            </a:pPr>
            <a:r>
              <a:t>Medel: 4.57</a:t>
            </a:r>
          </a:p>
        </p:txBody>
      </p:sp>
      <p:pic>
        <p:nvPicPr>
          <p:cNvPr id="6" name="picture">
            <a:extLst>
              <a:ext uri="{FF2B5EF4-FFF2-40B4-BE49-F238E27FC236}">
                <a16:creationId xmlns:a16="http://schemas.microsoft.com/office/drawing/2014/main" id="{1BE1C5D0-27CE-014C-91E3-86AB9495812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36" y="598766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Bedömer du att företaget/organisationen om tre år kommer att ha: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A446787E-AB32-5041-B773-81577A98F3E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36" y="598766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New shape"/>
          <p:cNvSpPr/>
          <p:nvPr/>
        </p:nvSpPr>
        <p:spPr>
          <a:xfrm>
            <a:off x="624418" y="1570602"/>
            <a:ext cx="1094316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  <a:defRPr>
                <a:solidFill>
                  <a:srgbClr val="000000"/>
                </a:solidFill>
              </a:defRPr>
            </a:pPr>
            <a:r>
              <a:rPr sz="2000" b="1"/>
              <a:t>Vilken mer specifik kompetens tror du att "Morgondagens medarbetare" inom besöksnäringen kommer att behöva i framtiden  jämfört med idag?</a:t>
            </a:r>
          </a:p>
        </p:txBody>
      </p:sp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24418" y="1570602"/>
            <a:ext cx="10943165" cy="4708209"/>
          </a:xfrm>
          <a:prstGeom prst="rect">
            <a:avLst/>
          </a:prstGeom>
        </p:spPr>
      </p:pic>
      <p:sp>
        <p:nvSpPr>
          <p:cNvPr id="41" name="New shape"/>
          <p:cNvSpPr/>
          <p:nvPr/>
        </p:nvSpPr>
        <p:spPr>
          <a:xfrm>
            <a:off x="5715000" y="6399054"/>
            <a:ext cx="711200" cy="228600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 sz="900"/>
            </a:pPr>
            <a:r>
              <a:t>(n = 85)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0E828CAF-D29E-224F-A82E-6573757DEF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36" y="598766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New shape"/>
          <p:cNvSpPr/>
          <p:nvPr/>
        </p:nvSpPr>
        <p:spPr>
          <a:xfrm>
            <a:off x="624418" y="1570602"/>
            <a:ext cx="1094316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  <a:defRPr>
                <a:solidFill>
                  <a:srgbClr val="000000"/>
                </a:solidFill>
              </a:defRPr>
            </a:pPr>
            <a:r>
              <a:rPr sz="2000" b="1"/>
              <a:t>Vilken typ av kompetens skulle du själv behöva utveckla?</a:t>
            </a:r>
          </a:p>
        </p:txBody>
      </p:sp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24418" y="1570602"/>
            <a:ext cx="10943165" cy="4708209"/>
          </a:xfrm>
          <a:prstGeom prst="rect">
            <a:avLst/>
          </a:prstGeom>
        </p:spPr>
      </p:pic>
      <p:sp>
        <p:nvSpPr>
          <p:cNvPr id="41" name="New shape"/>
          <p:cNvSpPr/>
          <p:nvPr/>
        </p:nvSpPr>
        <p:spPr>
          <a:xfrm>
            <a:off x="5715000" y="6399054"/>
            <a:ext cx="711200" cy="228600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 sz="900"/>
            </a:pPr>
            <a:r>
              <a:t>(n = 84)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C980C729-B133-3146-8126-FAB77C2C797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36" y="598766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Hur länge har du arbetat inom besöksnäringen?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59A0B666-83EF-4643-8BA0-19C86B6C9BE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36" y="598766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Saknar du någon utbildning för besöksnäringen idag?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6E8067DC-AD80-8C49-99B6-ED8386DB1F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36" y="598766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New shape"/>
          <p:cNvSpPr/>
          <p:nvPr/>
        </p:nvSpPr>
        <p:spPr>
          <a:xfrm>
            <a:off x="624418" y="1570602"/>
            <a:ext cx="1094316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  <a:defRPr>
                <a:solidFill>
                  <a:srgbClr val="000000"/>
                </a:solidFill>
              </a:defRPr>
            </a:pPr>
            <a:r>
              <a:rPr sz="2000" b="1"/>
              <a:t>Vilken typ av utbildning för besöksnäringen saknar du?</a:t>
            </a:r>
          </a:p>
        </p:txBody>
      </p:sp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24418" y="1570602"/>
            <a:ext cx="10943165" cy="4708209"/>
          </a:xfrm>
          <a:prstGeom prst="rect">
            <a:avLst/>
          </a:prstGeom>
        </p:spPr>
      </p:pic>
      <p:sp>
        <p:nvSpPr>
          <p:cNvPr id="41" name="New shape"/>
          <p:cNvSpPr/>
          <p:nvPr/>
        </p:nvSpPr>
        <p:spPr>
          <a:xfrm>
            <a:off x="5715000" y="6399054"/>
            <a:ext cx="711200" cy="228600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 sz="900"/>
            </a:pPr>
            <a:r>
              <a:t>(n = 25)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4E0A8C22-B767-F54D-8F89-5880EBDB3E3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36" y="598766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865644"/>
              </p:ext>
            </p:extLst>
          </p:nvPr>
        </p:nvGraphicFramePr>
        <p:xfrm>
          <a:off x="573618" y="1356781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Är det företag/den organisation du representerar i huvudsak verksamt inom besöksnäringen?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D2273E8E-0830-984C-85DB-7B6EBC7E8C9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36" y="598766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New shape"/>
          <p:cNvSpPr/>
          <p:nvPr/>
        </p:nvSpPr>
        <p:spPr>
          <a:xfrm>
            <a:off x="624418" y="1570602"/>
            <a:ext cx="1094316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  <a:defRPr>
                <a:solidFill>
                  <a:srgbClr val="000000"/>
                </a:solidFill>
              </a:defRPr>
            </a:pPr>
            <a:r>
              <a:rPr sz="2000" b="1"/>
              <a:t>Vilken typ av kompetens tror du framtidens gäst kommer att förvänta sig i högre grad av oss inom besöksnäringen?</a:t>
            </a:r>
          </a:p>
        </p:txBody>
      </p:sp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24418" y="1570602"/>
            <a:ext cx="10943165" cy="4708209"/>
          </a:xfrm>
          <a:prstGeom prst="rect">
            <a:avLst/>
          </a:prstGeom>
        </p:spPr>
      </p:pic>
      <p:sp>
        <p:nvSpPr>
          <p:cNvPr id="41" name="New shape"/>
          <p:cNvSpPr/>
          <p:nvPr/>
        </p:nvSpPr>
        <p:spPr>
          <a:xfrm>
            <a:off x="5715000" y="6399054"/>
            <a:ext cx="711200" cy="228600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 sz="900"/>
            </a:pPr>
            <a:r>
              <a:t>(n = 83)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9CC228E4-1FA3-AD43-9EF4-83FEB1B3E5D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36" y="598766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r>
              <a:rPr lang="sv-SE" sz="1000" b="0">
                <a:solidFill>
                  <a:srgbClr val="003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Flera svar är möjliga</a:t>
            </a: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Vilka effekter har </a:t>
            </a:r>
            <a:r>
              <a:rPr lang="sv-SE" sz="1600" dirty="0" err="1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coronapandemin</a:t>
            </a:r>
            <a:r>
              <a:rPr lang="sv-SE" sz="16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 hittills haft på din verksamhet?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4AF56CCF-3CF8-A64A-8EB0-31E24D413FD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36" y="598766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r>
              <a:rPr lang="sv-SE" sz="1000" b="0">
                <a:solidFill>
                  <a:srgbClr val="003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Flera svar är möjliga</a:t>
            </a:r>
          </a:p>
        </p:txBody>
      </p:sp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Vilka effekter har </a:t>
            </a:r>
            <a:r>
              <a:rPr lang="sv-SE" sz="1600" dirty="0" err="1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coronapandemin</a:t>
            </a:r>
            <a:r>
              <a:rPr lang="sv-SE" sz="16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 hittills haft på din verksamhet?</a:t>
            </a:r>
          </a:p>
        </p:txBody>
      </p:sp>
      <p:sp>
        <p:nvSpPr>
          <p:cNvPr id="39" name="New shape"/>
          <p:cNvSpPr/>
          <p:nvPr/>
        </p:nvSpPr>
        <p:spPr>
          <a:xfrm>
            <a:off x="624418" y="1570602"/>
            <a:ext cx="1094316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  <a:defRPr>
                <a:solidFill>
                  <a:srgbClr val="000000"/>
                </a:solidFill>
              </a:defRPr>
            </a:pPr>
            <a:r>
              <a:rPr sz="2000" b="1"/>
              <a:t>Annat, vad?</a:t>
            </a:r>
          </a:p>
        </p:txBody>
      </p:sp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24418" y="1570602"/>
            <a:ext cx="10943165" cy="4708209"/>
          </a:xfrm>
          <a:prstGeom prst="rect">
            <a:avLst/>
          </a:prstGeom>
        </p:spPr>
      </p:pic>
      <p:sp>
        <p:nvSpPr>
          <p:cNvPr id="41" name="New shape"/>
          <p:cNvSpPr/>
          <p:nvPr/>
        </p:nvSpPr>
        <p:spPr>
          <a:xfrm>
            <a:off x="5715000" y="6399054"/>
            <a:ext cx="711200" cy="228600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 sz="900"/>
            </a:pPr>
            <a:r>
              <a:t>(n = 11)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EACE76DF-39ED-2B41-AC09-1382385A514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36" y="598766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9845"/>
              </p:ext>
            </p:extLst>
          </p:nvPr>
        </p:nvGraphicFramePr>
        <p:xfrm>
          <a:off x="572099" y="1356781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I vilken kommun är företaget/organisationen verksamt?</a:t>
            </a:r>
          </a:p>
        </p:txBody>
      </p:sp>
      <p:pic>
        <p:nvPicPr>
          <p:cNvPr id="6" name="picture">
            <a:extLst>
              <a:ext uri="{FF2B5EF4-FFF2-40B4-BE49-F238E27FC236}">
                <a16:creationId xmlns:a16="http://schemas.microsoft.com/office/drawing/2014/main" id="{F3AC4232-E3E3-E44D-854F-A717D3869C4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36" y="598766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Vilken huvudsaklig verksamhet bedriver företaget/organisationen?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239D09FB-7F95-544D-8B36-A13493BE429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36" y="598766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Vilken huvudsaklig verksamhet bedriver företaget/organisationen?</a:t>
            </a:r>
          </a:p>
        </p:txBody>
      </p:sp>
      <p:sp>
        <p:nvSpPr>
          <p:cNvPr id="39" name="New shape"/>
          <p:cNvSpPr/>
          <p:nvPr/>
        </p:nvSpPr>
        <p:spPr>
          <a:xfrm>
            <a:off x="624418" y="1570602"/>
            <a:ext cx="1094316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  <a:defRPr>
                <a:solidFill>
                  <a:srgbClr val="000000"/>
                </a:solidFill>
              </a:defRPr>
            </a:pPr>
            <a:r>
              <a:rPr sz="2000" b="1"/>
              <a:t>Annat</a:t>
            </a:r>
          </a:p>
        </p:txBody>
      </p:sp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24418" y="1570602"/>
            <a:ext cx="10943165" cy="4708209"/>
          </a:xfrm>
          <a:prstGeom prst="rect">
            <a:avLst/>
          </a:prstGeom>
        </p:spPr>
      </p:pic>
      <p:sp>
        <p:nvSpPr>
          <p:cNvPr id="41" name="New shape"/>
          <p:cNvSpPr/>
          <p:nvPr/>
        </p:nvSpPr>
        <p:spPr>
          <a:xfrm>
            <a:off x="5727700" y="6399054"/>
            <a:ext cx="685800" cy="228600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 sz="900"/>
            </a:pPr>
            <a:r>
              <a:t>(n = 7)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AF381FEC-8F80-584D-BBFC-B63916F8156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36" y="598766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Har företaget/organisationen även annan verksamhet som inte kan hänföras till besöksnäringen?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94A2E61F-CE17-0844-B872-5B527B36696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36" y="598766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Hur många heltidsanställda har företaget/organisationen haft det senaste året?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EDC9BB6F-21A4-174B-B340-3659CA29D35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36" y="598766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Har företaget/organisationen anställt nya medarbetare de senaste tre åren?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3BD5B8EB-A003-2640-A501-E6E4DE0CBAF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36" y="598766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Hur många?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EC481A4D-CDD6-C84A-843F-1B6853223B6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36" y="598766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2"/>
  <p:tag name="AS_OS" val="Microsoft Windows NT 6.2.9200.0"/>
  <p:tag name="AS_RELEASE_DATE" val="2019.09.14"/>
  <p:tag name="AS_TITLE" val="Aspose.Slides for .NET Standard 2.0"/>
  <p:tag name="AS_VERSION" val="19.9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337</Words>
  <Application>Microsoft Macintosh PowerPoint</Application>
  <PresentationFormat>Bredbild</PresentationFormat>
  <Paragraphs>62</Paragraphs>
  <Slides>22</Slides>
  <Notes>22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7" baseType="lpstr">
      <vt:lpstr>Arial</vt:lpstr>
      <vt:lpstr>Fjalla One</vt:lpstr>
      <vt:lpstr>Open Sans</vt:lpstr>
      <vt:lpstr>Poppins Medium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Marie Nilsson</dc:creator>
  <cp:lastModifiedBy>Andreas Edholm</cp:lastModifiedBy>
  <cp:revision>34</cp:revision>
  <dcterms:created xsi:type="dcterms:W3CDTF">2019-09-25T13:28:00Z</dcterms:created>
  <dcterms:modified xsi:type="dcterms:W3CDTF">2021-06-21T12:03:34Z</dcterms:modified>
</cp:coreProperties>
</file>