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2.xml" ContentType="application/vnd.openxmlformats-officedocument.drawingml.chart+xml"/>
  <Override PartName="/ppt/notesSlides/notesSlide18.xml" ContentType="application/vnd.openxmlformats-officedocument.presentationml.notesSlide+xml"/>
  <Override PartName="/ppt/charts/chart13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4.xml" ContentType="application/vnd.openxmlformats-officedocument.drawingml.chart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960" r:id="rId2"/>
    <p:sldId id="1213" r:id="rId3"/>
    <p:sldId id="1216" r:id="rId4"/>
    <p:sldId id="1219" r:id="rId5"/>
    <p:sldId id="1222" r:id="rId6"/>
    <p:sldId id="1225" r:id="rId7"/>
    <p:sldId id="1228" r:id="rId8"/>
    <p:sldId id="1231" r:id="rId9"/>
    <p:sldId id="1234" r:id="rId10"/>
    <p:sldId id="1237" r:id="rId11"/>
    <p:sldId id="1240" r:id="rId12"/>
    <p:sldId id="1243" r:id="rId13"/>
    <p:sldId id="1246" r:id="rId14"/>
    <p:sldId id="1249" r:id="rId15"/>
    <p:sldId id="1252" r:id="rId16"/>
    <p:sldId id="1255" r:id="rId17"/>
    <p:sldId id="1258" r:id="rId18"/>
    <p:sldId id="1261" r:id="rId19"/>
    <p:sldId id="1264" r:id="rId20"/>
    <p:sldId id="1267" r:id="rId21"/>
    <p:sldId id="1270" r:id="rId22"/>
    <p:sldId id="1273" r:id="rId23"/>
    <p:sldId id="1276" r:id="rId24"/>
  </p:sldIdLst>
  <p:sldSz cx="12192000" cy="6858000"/>
  <p:notesSz cx="6858000" cy="9144000"/>
  <p:custDataLst>
    <p:tags r:id="rId26"/>
  </p:custData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3455"/>
    <a:srgbClr val="D1E4F1"/>
    <a:srgbClr val="C6E0F1"/>
    <a:srgbClr val="B0E0F1"/>
    <a:srgbClr val="8EB3DA"/>
    <a:srgbClr val="0070C0"/>
    <a:srgbClr val="D5E3EA"/>
    <a:srgbClr val="DFEFF4"/>
    <a:srgbClr val="0095FF"/>
    <a:srgbClr val="0088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76" autoAdjust="0"/>
    <p:restoredTop sz="94694"/>
  </p:normalViewPr>
  <p:slideViewPr>
    <p:cSldViewPr snapToGrid="0" snapToObjects="1">
      <p:cViewPr varScale="1">
        <p:scale>
          <a:sx n="102" d="100"/>
          <a:sy n="102" d="100"/>
        </p:scale>
        <p:origin x="192" y="7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kalkylblad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kalkylblad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kalkylblad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kalkylblad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kalkylblad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kalkylblad1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kalkylblad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kalkylblad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kalkylblad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kalkylblad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kalkylblad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kalkylblad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kalkylblad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kalkylblad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</c:v>
                </c:pt>
              </c:strCache>
            </c:strRef>
          </c:tx>
          <c:spPr>
            <a:solidFill>
              <a:srgbClr val="4989DC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E97-D546-9734-D3F936084B9B}"/>
              </c:ext>
            </c:extLst>
          </c:dPt>
          <c:dPt>
            <c:idx val="1"/>
            <c:invertIfNegative val="0"/>
            <c:bubble3D val="0"/>
            <c:spPr>
              <a:solidFill>
                <a:srgbClr val="7ABF9A"/>
              </a:solidFill>
            </c:spPr>
            <c:extLst>
              <c:ext xmlns:c16="http://schemas.microsoft.com/office/drawing/2014/chart" uri="{C3380CC4-5D6E-409C-BE32-E72D297353CC}">
                <c16:uniqueId val="{00000003-DE97-D546-9734-D3F936084B9B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Ja (n = 112)</c:v>
                </c:pt>
                <c:pt idx="1">
                  <c:v>Nej (n = 12)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0.9</c:v>
                </c:pt>
                <c:pt idx="1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E97-D546-9734-D3F936084B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9822752"/>
        <c:axId val="249823928"/>
      </c:barChart>
      <c:catAx>
        <c:axId val="2498227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aseline="0" smtId="4294967295"/>
            </a:pPr>
            <a:endParaRPr lang="sv-SE"/>
          </a:p>
        </c:txPr>
        <c:crossAx val="249823928"/>
        <c:crosses val="autoZero"/>
        <c:auto val="0"/>
        <c:lblAlgn val="ctr"/>
        <c:lblOffset val="100"/>
        <c:noMultiLvlLbl val="0"/>
      </c:catAx>
      <c:valAx>
        <c:axId val="249823928"/>
        <c:scaling>
          <c:orientation val="minMax"/>
          <c:max val="1"/>
          <c:min val="0"/>
        </c:scaling>
        <c:delete val="0"/>
        <c:axPos val="l"/>
        <c:majorGridlines>
          <c:spPr>
            <a:ln>
              <a:solidFill>
                <a:srgbClr val="D3D3D3"/>
              </a:solidFill>
            </a:ln>
          </c:spPr>
        </c:majorGridlines>
        <c:numFmt formatCode="0%" sourceLinked="0"/>
        <c:majorTickMark val="none"/>
        <c:minorTickMark val="none"/>
        <c:tickLblPos val="nextTo"/>
        <c:spPr>
          <a:ln w="6350">
            <a:noFill/>
          </a:ln>
        </c:spPr>
        <c:txPr>
          <a:bodyPr/>
          <a:lstStyle/>
          <a:p>
            <a:pPr>
              <a:defRPr sz="1000" baseline="0" smtId="4294967295"/>
            </a:pPr>
            <a:endParaRPr lang="sv-SE"/>
          </a:p>
        </c:txPr>
        <c:crossAx val="249822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 algn="just">
        <a:defRPr sz="18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</c:v>
                </c:pt>
              </c:strCache>
            </c:strRef>
          </c:tx>
          <c:spPr>
            <a:solidFill>
              <a:srgbClr val="4989DC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9DE-4840-A14C-907DB56D1AB5}"/>
              </c:ext>
            </c:extLst>
          </c:dPt>
          <c:dPt>
            <c:idx val="1"/>
            <c:invertIfNegative val="0"/>
            <c:bubble3D val="0"/>
            <c:spPr>
              <a:solidFill>
                <a:srgbClr val="7ABF9A"/>
              </a:solidFill>
            </c:spPr>
            <c:extLst>
              <c:ext xmlns:c16="http://schemas.microsoft.com/office/drawing/2014/chart" uri="{C3380CC4-5D6E-409C-BE32-E72D297353CC}">
                <c16:uniqueId val="{00000003-39DE-4840-A14C-907DB56D1AB5}"/>
              </c:ext>
            </c:extLst>
          </c:dPt>
          <c:dPt>
            <c:idx val="2"/>
            <c:invertIfNegative val="0"/>
            <c:bubble3D val="0"/>
            <c:spPr>
              <a:solidFill>
                <a:srgbClr val="FFCF20"/>
              </a:solidFill>
            </c:spPr>
            <c:extLst>
              <c:ext xmlns:c16="http://schemas.microsoft.com/office/drawing/2014/chart" uri="{C3380CC4-5D6E-409C-BE32-E72D297353CC}">
                <c16:uniqueId val="{00000005-39DE-4840-A14C-907DB56D1AB5}"/>
              </c:ext>
            </c:extLst>
          </c:dPt>
          <c:dPt>
            <c:idx val="3"/>
            <c:invertIfNegative val="0"/>
            <c:bubble3D val="0"/>
            <c:spPr>
              <a:solidFill>
                <a:srgbClr val="FF6669"/>
              </a:solidFill>
            </c:spPr>
            <c:extLst>
              <c:ext xmlns:c16="http://schemas.microsoft.com/office/drawing/2014/chart" uri="{C3380CC4-5D6E-409C-BE32-E72D297353CC}">
                <c16:uniqueId val="{00000007-39DE-4840-A14C-907DB56D1AB5}"/>
              </c:ext>
            </c:extLst>
          </c:dPt>
          <c:dPt>
            <c:idx val="4"/>
            <c:invertIfNegative val="0"/>
            <c:bubble3D val="0"/>
            <c:spPr>
              <a:solidFill>
                <a:srgbClr val="967ADC"/>
              </a:solidFill>
            </c:spPr>
            <c:extLst>
              <c:ext xmlns:c16="http://schemas.microsoft.com/office/drawing/2014/chart" uri="{C3380CC4-5D6E-409C-BE32-E72D297353CC}">
                <c16:uniqueId val="{00000009-39DE-4840-A14C-907DB56D1AB5}"/>
              </c:ext>
            </c:extLst>
          </c:dPt>
          <c:dPt>
            <c:idx val="5"/>
            <c:invertIfNegative val="0"/>
            <c:bubble3D val="0"/>
            <c:spPr>
              <a:solidFill>
                <a:srgbClr val="90C4D7"/>
              </a:solidFill>
            </c:spPr>
            <c:extLst>
              <c:ext xmlns:c16="http://schemas.microsoft.com/office/drawing/2014/chart" uri="{C3380CC4-5D6E-409C-BE32-E72D297353CC}">
                <c16:uniqueId val="{0000000B-39DE-4840-A14C-907DB56D1AB5}"/>
              </c:ext>
            </c:extLst>
          </c:dPt>
          <c:dPt>
            <c:idx val="6"/>
            <c:invertIfNegative val="0"/>
            <c:bubble3D val="0"/>
            <c:spPr>
              <a:solidFill>
                <a:srgbClr val="FF958E"/>
              </a:solidFill>
            </c:spPr>
            <c:extLst>
              <c:ext xmlns:c16="http://schemas.microsoft.com/office/drawing/2014/chart" uri="{C3380CC4-5D6E-409C-BE32-E72D297353CC}">
                <c16:uniqueId val="{0000000D-39DE-4840-A14C-907DB56D1AB5}"/>
              </c:ext>
            </c:extLst>
          </c:dPt>
          <c:dPt>
            <c:idx val="7"/>
            <c:invertIfNegative val="0"/>
            <c:bubble3D val="0"/>
            <c:spPr>
              <a:solidFill>
                <a:srgbClr val="AC1991"/>
              </a:solidFill>
            </c:spPr>
            <c:extLst>
              <c:ext xmlns:c16="http://schemas.microsoft.com/office/drawing/2014/chart" uri="{C3380CC4-5D6E-409C-BE32-E72D297353CC}">
                <c16:uniqueId val="{0000000F-39DE-4840-A14C-907DB56D1AB5}"/>
              </c:ext>
            </c:extLst>
          </c:dPt>
          <c:dPt>
            <c:idx val="8"/>
            <c:invertIfNegative val="0"/>
            <c:bubble3D val="0"/>
            <c:spPr>
              <a:solidFill>
                <a:srgbClr val="488890"/>
              </a:solidFill>
            </c:spPr>
            <c:extLst>
              <c:ext xmlns:c16="http://schemas.microsoft.com/office/drawing/2014/chart" uri="{C3380CC4-5D6E-409C-BE32-E72D297353CC}">
                <c16:uniqueId val="{00000011-39DE-4840-A14C-907DB56D1AB5}"/>
              </c:ext>
            </c:extLst>
          </c:dPt>
          <c:dPt>
            <c:idx val="9"/>
            <c:invertIfNegative val="0"/>
            <c:bubble3D val="0"/>
            <c:spPr>
              <a:solidFill>
                <a:srgbClr val="CCD1D9"/>
              </a:solidFill>
            </c:spPr>
            <c:extLst>
              <c:ext xmlns:c16="http://schemas.microsoft.com/office/drawing/2014/chart" uri="{C3380CC4-5D6E-409C-BE32-E72D297353CC}">
                <c16:uniqueId val="{00000013-39DE-4840-A14C-907DB56D1AB5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Sheet1!$A$2:$A$11</c:f>
              <c:strCache>
                <c:ptCount val="10"/>
                <c:pt idx="0">
                  <c:v>Mycket svårt (n = 13)</c:v>
                </c:pt>
                <c:pt idx="1">
                  <c:v>2 (n = 23)</c:v>
                </c:pt>
                <c:pt idx="2">
                  <c:v>3 (n = 14)</c:v>
                </c:pt>
                <c:pt idx="3">
                  <c:v>4 (n = 8)</c:v>
                </c:pt>
                <c:pt idx="4">
                  <c:v>5 (n = 20)</c:v>
                </c:pt>
                <c:pt idx="5">
                  <c:v>6 (n = 11)</c:v>
                </c:pt>
                <c:pt idx="6">
                  <c:v>7 (n = 6)</c:v>
                </c:pt>
                <c:pt idx="7">
                  <c:v>8 (n = 6)</c:v>
                </c:pt>
                <c:pt idx="8">
                  <c:v>9 (n = 2)</c:v>
                </c:pt>
                <c:pt idx="9">
                  <c:v>Mycket enkelt (n = 4)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0.12</c:v>
                </c:pt>
                <c:pt idx="1">
                  <c:v>0.21</c:v>
                </c:pt>
                <c:pt idx="2">
                  <c:v>0.13</c:v>
                </c:pt>
                <c:pt idx="3">
                  <c:v>7.0000000000000007E-2</c:v>
                </c:pt>
                <c:pt idx="4">
                  <c:v>0.19</c:v>
                </c:pt>
                <c:pt idx="5">
                  <c:v>0.1</c:v>
                </c:pt>
                <c:pt idx="6">
                  <c:v>0.06</c:v>
                </c:pt>
                <c:pt idx="7">
                  <c:v>0.06</c:v>
                </c:pt>
                <c:pt idx="8">
                  <c:v>0.02</c:v>
                </c:pt>
                <c:pt idx="9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39DE-4840-A14C-907DB56D1A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9822752"/>
        <c:axId val="249823928"/>
      </c:barChart>
      <c:catAx>
        <c:axId val="2498227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aseline="0" smtId="4294967295"/>
            </a:pPr>
            <a:endParaRPr lang="sv-SE"/>
          </a:p>
        </c:txPr>
        <c:crossAx val="249823928"/>
        <c:crosses val="autoZero"/>
        <c:auto val="0"/>
        <c:lblAlgn val="ctr"/>
        <c:lblOffset val="100"/>
        <c:noMultiLvlLbl val="0"/>
      </c:catAx>
      <c:valAx>
        <c:axId val="249823928"/>
        <c:scaling>
          <c:orientation val="minMax"/>
          <c:max val="1"/>
          <c:min val="0"/>
        </c:scaling>
        <c:delete val="0"/>
        <c:axPos val="l"/>
        <c:majorGridlines>
          <c:spPr>
            <a:ln>
              <a:solidFill>
                <a:srgbClr val="D3D3D3"/>
              </a:solidFill>
            </a:ln>
          </c:spPr>
        </c:majorGridlines>
        <c:numFmt formatCode="0%" sourceLinked="0"/>
        <c:majorTickMark val="none"/>
        <c:minorTickMark val="none"/>
        <c:tickLblPos val="nextTo"/>
        <c:spPr>
          <a:ln w="6350">
            <a:noFill/>
          </a:ln>
        </c:spPr>
        <c:txPr>
          <a:bodyPr/>
          <a:lstStyle/>
          <a:p>
            <a:pPr>
              <a:defRPr sz="1000" baseline="0" smtId="4294967295"/>
            </a:pPr>
            <a:endParaRPr lang="sv-SE"/>
          </a:p>
        </c:txPr>
        <c:crossAx val="249822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 algn="just">
        <a:defRPr sz="18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</c:v>
                </c:pt>
              </c:strCache>
            </c:strRef>
          </c:tx>
          <c:spPr>
            <a:solidFill>
              <a:srgbClr val="4989DC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26D-674E-BA0D-619BE669D03E}"/>
              </c:ext>
            </c:extLst>
          </c:dPt>
          <c:dPt>
            <c:idx val="1"/>
            <c:invertIfNegative val="0"/>
            <c:bubble3D val="0"/>
            <c:spPr>
              <a:solidFill>
                <a:srgbClr val="7ABF9A"/>
              </a:solidFill>
            </c:spPr>
            <c:extLst>
              <c:ext xmlns:c16="http://schemas.microsoft.com/office/drawing/2014/chart" uri="{C3380CC4-5D6E-409C-BE32-E72D297353CC}">
                <c16:uniqueId val="{00000003-726D-674E-BA0D-619BE669D03E}"/>
              </c:ext>
            </c:extLst>
          </c:dPt>
          <c:dPt>
            <c:idx val="2"/>
            <c:invertIfNegative val="0"/>
            <c:bubble3D val="0"/>
            <c:spPr>
              <a:solidFill>
                <a:srgbClr val="FFCF20"/>
              </a:solidFill>
            </c:spPr>
            <c:extLst>
              <c:ext xmlns:c16="http://schemas.microsoft.com/office/drawing/2014/chart" uri="{C3380CC4-5D6E-409C-BE32-E72D297353CC}">
                <c16:uniqueId val="{00000005-726D-674E-BA0D-619BE669D03E}"/>
              </c:ext>
            </c:extLst>
          </c:dPt>
          <c:dPt>
            <c:idx val="3"/>
            <c:invertIfNegative val="0"/>
            <c:bubble3D val="0"/>
            <c:spPr>
              <a:solidFill>
                <a:srgbClr val="FF6669"/>
              </a:solidFill>
            </c:spPr>
            <c:extLst>
              <c:ext xmlns:c16="http://schemas.microsoft.com/office/drawing/2014/chart" uri="{C3380CC4-5D6E-409C-BE32-E72D297353CC}">
                <c16:uniqueId val="{00000007-726D-674E-BA0D-619BE669D03E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Färre anställda (n = 6)</c:v>
                </c:pt>
                <c:pt idx="1">
                  <c:v>Lika många anställda (n = 39)</c:v>
                </c:pt>
                <c:pt idx="2">
                  <c:v>Fler anställda (n = 42)</c:v>
                </c:pt>
                <c:pt idx="3">
                  <c:v>Vet ej / ej svar (n = 20)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0.06</c:v>
                </c:pt>
                <c:pt idx="1">
                  <c:v>0.36</c:v>
                </c:pt>
                <c:pt idx="2">
                  <c:v>0.39</c:v>
                </c:pt>
                <c:pt idx="3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26D-674E-BA0D-619BE669D0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9822752"/>
        <c:axId val="249823928"/>
      </c:barChart>
      <c:catAx>
        <c:axId val="2498227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aseline="0" smtId="4294967295"/>
            </a:pPr>
            <a:endParaRPr lang="sv-SE"/>
          </a:p>
        </c:txPr>
        <c:crossAx val="249823928"/>
        <c:crosses val="autoZero"/>
        <c:auto val="0"/>
        <c:lblAlgn val="ctr"/>
        <c:lblOffset val="100"/>
        <c:noMultiLvlLbl val="0"/>
      </c:catAx>
      <c:valAx>
        <c:axId val="249823928"/>
        <c:scaling>
          <c:orientation val="minMax"/>
          <c:max val="1"/>
          <c:min val="0"/>
        </c:scaling>
        <c:delete val="0"/>
        <c:axPos val="l"/>
        <c:majorGridlines>
          <c:spPr>
            <a:ln>
              <a:solidFill>
                <a:srgbClr val="D3D3D3"/>
              </a:solidFill>
            </a:ln>
          </c:spPr>
        </c:majorGridlines>
        <c:numFmt formatCode="0%" sourceLinked="0"/>
        <c:majorTickMark val="none"/>
        <c:minorTickMark val="none"/>
        <c:tickLblPos val="nextTo"/>
        <c:spPr>
          <a:ln w="6350">
            <a:noFill/>
          </a:ln>
        </c:spPr>
        <c:txPr>
          <a:bodyPr/>
          <a:lstStyle/>
          <a:p>
            <a:pPr>
              <a:defRPr sz="1000" baseline="0" smtId="4294967295"/>
            </a:pPr>
            <a:endParaRPr lang="sv-SE"/>
          </a:p>
        </c:txPr>
        <c:crossAx val="249822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 algn="just">
        <a:defRPr sz="18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</c:v>
                </c:pt>
              </c:strCache>
            </c:strRef>
          </c:tx>
          <c:spPr>
            <a:solidFill>
              <a:srgbClr val="4989DC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7B8-C74F-A2C8-77CCC9940E7F}"/>
              </c:ext>
            </c:extLst>
          </c:dPt>
          <c:dPt>
            <c:idx val="1"/>
            <c:invertIfNegative val="0"/>
            <c:bubble3D val="0"/>
            <c:spPr>
              <a:solidFill>
                <a:srgbClr val="7ABF9A"/>
              </a:solidFill>
            </c:spPr>
            <c:extLst>
              <c:ext xmlns:c16="http://schemas.microsoft.com/office/drawing/2014/chart" uri="{C3380CC4-5D6E-409C-BE32-E72D297353CC}">
                <c16:uniqueId val="{00000003-07B8-C74F-A2C8-77CCC9940E7F}"/>
              </c:ext>
            </c:extLst>
          </c:dPt>
          <c:dPt>
            <c:idx val="2"/>
            <c:invertIfNegative val="0"/>
            <c:bubble3D val="0"/>
            <c:spPr>
              <a:solidFill>
                <a:srgbClr val="FFCF20"/>
              </a:solidFill>
            </c:spPr>
            <c:extLst>
              <c:ext xmlns:c16="http://schemas.microsoft.com/office/drawing/2014/chart" uri="{C3380CC4-5D6E-409C-BE32-E72D297353CC}">
                <c16:uniqueId val="{00000005-07B8-C74F-A2C8-77CCC9940E7F}"/>
              </c:ext>
            </c:extLst>
          </c:dPt>
          <c:dPt>
            <c:idx val="3"/>
            <c:invertIfNegative val="0"/>
            <c:bubble3D val="0"/>
            <c:spPr>
              <a:solidFill>
                <a:srgbClr val="FF6669"/>
              </a:solidFill>
            </c:spPr>
            <c:extLst>
              <c:ext xmlns:c16="http://schemas.microsoft.com/office/drawing/2014/chart" uri="{C3380CC4-5D6E-409C-BE32-E72D297353CC}">
                <c16:uniqueId val="{00000007-07B8-C74F-A2C8-77CCC9940E7F}"/>
              </c:ext>
            </c:extLst>
          </c:dPt>
          <c:dPt>
            <c:idx val="4"/>
            <c:invertIfNegative val="0"/>
            <c:bubble3D val="0"/>
            <c:spPr>
              <a:solidFill>
                <a:srgbClr val="967ADC"/>
              </a:solidFill>
            </c:spPr>
            <c:extLst>
              <c:ext xmlns:c16="http://schemas.microsoft.com/office/drawing/2014/chart" uri="{C3380CC4-5D6E-409C-BE32-E72D297353CC}">
                <c16:uniqueId val="{00000009-07B8-C74F-A2C8-77CCC9940E7F}"/>
              </c:ext>
            </c:extLst>
          </c:dPt>
          <c:dPt>
            <c:idx val="5"/>
            <c:invertIfNegative val="0"/>
            <c:bubble3D val="0"/>
            <c:spPr>
              <a:solidFill>
                <a:srgbClr val="90C4D7"/>
              </a:solidFill>
            </c:spPr>
            <c:extLst>
              <c:ext xmlns:c16="http://schemas.microsoft.com/office/drawing/2014/chart" uri="{C3380CC4-5D6E-409C-BE32-E72D297353CC}">
                <c16:uniqueId val="{0000000B-07B8-C74F-A2C8-77CCC9940E7F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0-3 år (n = 5)</c:v>
                </c:pt>
                <c:pt idx="1">
                  <c:v>4-10 år (n = 23)</c:v>
                </c:pt>
                <c:pt idx="2">
                  <c:v>11-20 år (n = 32)</c:v>
                </c:pt>
                <c:pt idx="3">
                  <c:v>21-30 år (n = 21)</c:v>
                </c:pt>
                <c:pt idx="4">
                  <c:v>31 år eller mer (n = 23)</c:v>
                </c:pt>
                <c:pt idx="5">
                  <c:v>Vet ej / ej svar (n = 0)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0.05</c:v>
                </c:pt>
                <c:pt idx="1">
                  <c:v>0.22</c:v>
                </c:pt>
                <c:pt idx="2">
                  <c:v>0.31</c:v>
                </c:pt>
                <c:pt idx="3">
                  <c:v>0.2</c:v>
                </c:pt>
                <c:pt idx="4">
                  <c:v>0.22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7B8-C74F-A2C8-77CCC9940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9822752"/>
        <c:axId val="249823928"/>
      </c:barChart>
      <c:catAx>
        <c:axId val="2498227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aseline="0" smtId="4294967295"/>
            </a:pPr>
            <a:endParaRPr lang="sv-SE"/>
          </a:p>
        </c:txPr>
        <c:crossAx val="249823928"/>
        <c:crosses val="autoZero"/>
        <c:auto val="0"/>
        <c:lblAlgn val="ctr"/>
        <c:lblOffset val="100"/>
        <c:noMultiLvlLbl val="0"/>
      </c:catAx>
      <c:valAx>
        <c:axId val="249823928"/>
        <c:scaling>
          <c:orientation val="minMax"/>
          <c:max val="1"/>
          <c:min val="0"/>
        </c:scaling>
        <c:delete val="0"/>
        <c:axPos val="l"/>
        <c:majorGridlines>
          <c:spPr>
            <a:ln>
              <a:solidFill>
                <a:srgbClr val="D3D3D3"/>
              </a:solidFill>
            </a:ln>
          </c:spPr>
        </c:majorGridlines>
        <c:numFmt formatCode="0%" sourceLinked="0"/>
        <c:majorTickMark val="none"/>
        <c:minorTickMark val="none"/>
        <c:tickLblPos val="nextTo"/>
        <c:spPr>
          <a:ln w="6350">
            <a:noFill/>
          </a:ln>
        </c:spPr>
        <c:txPr>
          <a:bodyPr/>
          <a:lstStyle/>
          <a:p>
            <a:pPr>
              <a:defRPr sz="1000" baseline="0" smtId="4294967295"/>
            </a:pPr>
            <a:endParaRPr lang="sv-SE"/>
          </a:p>
        </c:txPr>
        <c:crossAx val="249822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 algn="just">
        <a:defRPr sz="18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</c:v>
                </c:pt>
              </c:strCache>
            </c:strRef>
          </c:tx>
          <c:spPr>
            <a:solidFill>
              <a:srgbClr val="4989DC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A94-054F-B92F-412106DE365D}"/>
              </c:ext>
            </c:extLst>
          </c:dPt>
          <c:dPt>
            <c:idx val="1"/>
            <c:invertIfNegative val="0"/>
            <c:bubble3D val="0"/>
            <c:spPr>
              <a:solidFill>
                <a:srgbClr val="7ABF9A"/>
              </a:solidFill>
            </c:spPr>
            <c:extLst>
              <c:ext xmlns:c16="http://schemas.microsoft.com/office/drawing/2014/chart" uri="{C3380CC4-5D6E-409C-BE32-E72D297353CC}">
                <c16:uniqueId val="{00000003-0A94-054F-B92F-412106DE365D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Ja (n = 30)</c:v>
                </c:pt>
                <c:pt idx="1">
                  <c:v>Nej (n = 74)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0.28999999999999998</c:v>
                </c:pt>
                <c:pt idx="1">
                  <c:v>0.71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A94-054F-B92F-412106DE36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9822752"/>
        <c:axId val="249823928"/>
      </c:barChart>
      <c:catAx>
        <c:axId val="2498227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aseline="0" smtId="4294967295"/>
            </a:pPr>
            <a:endParaRPr lang="sv-SE"/>
          </a:p>
        </c:txPr>
        <c:crossAx val="249823928"/>
        <c:crosses val="autoZero"/>
        <c:auto val="0"/>
        <c:lblAlgn val="ctr"/>
        <c:lblOffset val="100"/>
        <c:noMultiLvlLbl val="0"/>
      </c:catAx>
      <c:valAx>
        <c:axId val="249823928"/>
        <c:scaling>
          <c:orientation val="minMax"/>
          <c:max val="1"/>
          <c:min val="0"/>
        </c:scaling>
        <c:delete val="0"/>
        <c:axPos val="l"/>
        <c:majorGridlines>
          <c:spPr>
            <a:ln>
              <a:solidFill>
                <a:srgbClr val="D3D3D3"/>
              </a:solidFill>
            </a:ln>
          </c:spPr>
        </c:majorGridlines>
        <c:numFmt formatCode="0%" sourceLinked="0"/>
        <c:majorTickMark val="none"/>
        <c:minorTickMark val="none"/>
        <c:tickLblPos val="nextTo"/>
        <c:spPr>
          <a:ln w="6350">
            <a:noFill/>
          </a:ln>
        </c:spPr>
        <c:txPr>
          <a:bodyPr/>
          <a:lstStyle/>
          <a:p>
            <a:pPr>
              <a:defRPr sz="1000" baseline="0" smtId="4294967295"/>
            </a:pPr>
            <a:endParaRPr lang="sv-SE"/>
          </a:p>
        </c:txPr>
        <c:crossAx val="249822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 algn="just">
        <a:defRPr sz="18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</c:v>
                </c:pt>
              </c:strCache>
            </c:strRef>
          </c:tx>
          <c:spPr>
            <a:solidFill>
              <a:srgbClr val="4989DC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642-2D48-A1BA-B266986D8879}"/>
              </c:ext>
            </c:extLst>
          </c:dPt>
          <c:dPt>
            <c:idx val="1"/>
            <c:invertIfNegative val="0"/>
            <c:bubble3D val="0"/>
            <c:spPr>
              <a:solidFill>
                <a:srgbClr val="7ABF9A"/>
              </a:solidFill>
            </c:spPr>
            <c:extLst>
              <c:ext xmlns:c16="http://schemas.microsoft.com/office/drawing/2014/chart" uri="{C3380CC4-5D6E-409C-BE32-E72D297353CC}">
                <c16:uniqueId val="{00000003-1642-2D48-A1BA-B266986D8879}"/>
              </c:ext>
            </c:extLst>
          </c:dPt>
          <c:dPt>
            <c:idx val="2"/>
            <c:invertIfNegative val="0"/>
            <c:bubble3D val="0"/>
            <c:spPr>
              <a:solidFill>
                <a:srgbClr val="FFCF20"/>
              </a:solidFill>
            </c:spPr>
            <c:extLst>
              <c:ext xmlns:c16="http://schemas.microsoft.com/office/drawing/2014/chart" uri="{C3380CC4-5D6E-409C-BE32-E72D297353CC}">
                <c16:uniqueId val="{00000005-1642-2D48-A1BA-B266986D8879}"/>
              </c:ext>
            </c:extLst>
          </c:dPt>
          <c:dPt>
            <c:idx val="3"/>
            <c:invertIfNegative val="0"/>
            <c:bubble3D val="0"/>
            <c:spPr>
              <a:solidFill>
                <a:srgbClr val="FF6669"/>
              </a:solidFill>
            </c:spPr>
            <c:extLst>
              <c:ext xmlns:c16="http://schemas.microsoft.com/office/drawing/2014/chart" uri="{C3380CC4-5D6E-409C-BE32-E72D297353CC}">
                <c16:uniqueId val="{00000007-1642-2D48-A1BA-B266986D8879}"/>
              </c:ext>
            </c:extLst>
          </c:dPt>
          <c:dPt>
            <c:idx val="4"/>
            <c:invertIfNegative val="0"/>
            <c:bubble3D val="0"/>
            <c:spPr>
              <a:solidFill>
                <a:srgbClr val="967ADC"/>
              </a:solidFill>
            </c:spPr>
            <c:extLst>
              <c:ext xmlns:c16="http://schemas.microsoft.com/office/drawing/2014/chart" uri="{C3380CC4-5D6E-409C-BE32-E72D297353CC}">
                <c16:uniqueId val="{00000009-1642-2D48-A1BA-B266986D8879}"/>
              </c:ext>
            </c:extLst>
          </c:dPt>
          <c:dPt>
            <c:idx val="5"/>
            <c:invertIfNegative val="0"/>
            <c:bubble3D val="0"/>
            <c:spPr>
              <a:solidFill>
                <a:srgbClr val="90C4D7"/>
              </a:solidFill>
            </c:spPr>
            <c:extLst>
              <c:ext xmlns:c16="http://schemas.microsoft.com/office/drawing/2014/chart" uri="{C3380CC4-5D6E-409C-BE32-E72D297353CC}">
                <c16:uniqueId val="{0000000B-1642-2D48-A1BA-B266986D8879}"/>
              </c:ext>
            </c:extLst>
          </c:dPt>
          <c:dPt>
            <c:idx val="6"/>
            <c:invertIfNegative val="0"/>
            <c:bubble3D val="0"/>
            <c:spPr>
              <a:solidFill>
                <a:srgbClr val="FF958E"/>
              </a:solidFill>
            </c:spPr>
            <c:extLst>
              <c:ext xmlns:c16="http://schemas.microsoft.com/office/drawing/2014/chart" uri="{C3380CC4-5D6E-409C-BE32-E72D297353CC}">
                <c16:uniqueId val="{0000000D-1642-2D48-A1BA-B266986D8879}"/>
              </c:ext>
            </c:extLst>
          </c:dPt>
          <c:dPt>
            <c:idx val="7"/>
            <c:invertIfNegative val="0"/>
            <c:bubble3D val="0"/>
            <c:spPr>
              <a:solidFill>
                <a:srgbClr val="AC1991"/>
              </a:solidFill>
            </c:spPr>
            <c:extLst>
              <c:ext xmlns:c16="http://schemas.microsoft.com/office/drawing/2014/chart" uri="{C3380CC4-5D6E-409C-BE32-E72D297353CC}">
                <c16:uniqueId val="{0000000F-1642-2D48-A1BA-B266986D8879}"/>
              </c:ext>
            </c:extLst>
          </c:dPt>
          <c:dPt>
            <c:idx val="8"/>
            <c:invertIfNegative val="0"/>
            <c:bubble3D val="0"/>
            <c:spPr>
              <a:solidFill>
                <a:srgbClr val="488890"/>
              </a:solidFill>
            </c:spPr>
            <c:extLst>
              <c:ext xmlns:c16="http://schemas.microsoft.com/office/drawing/2014/chart" uri="{C3380CC4-5D6E-409C-BE32-E72D297353CC}">
                <c16:uniqueId val="{00000011-1642-2D48-A1BA-B266986D8879}"/>
              </c:ext>
            </c:extLst>
          </c:dPt>
          <c:dPt>
            <c:idx val="9"/>
            <c:invertIfNegative val="0"/>
            <c:bubble3D val="0"/>
            <c:spPr>
              <a:solidFill>
                <a:srgbClr val="CCD1D9"/>
              </a:solidFill>
            </c:spPr>
            <c:extLst>
              <c:ext xmlns:c16="http://schemas.microsoft.com/office/drawing/2014/chart" uri="{C3380CC4-5D6E-409C-BE32-E72D297353CC}">
                <c16:uniqueId val="{00000013-1642-2D48-A1BA-B266986D8879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1642-2D48-A1BA-B266986D8879}"/>
              </c:ext>
            </c:extLst>
          </c:dPt>
          <c:dPt>
            <c:idx val="11"/>
            <c:invertIfNegative val="0"/>
            <c:bubble3D val="0"/>
            <c:spPr>
              <a:solidFill>
                <a:srgbClr val="7ABF9A"/>
              </a:solidFill>
            </c:spPr>
            <c:extLst>
              <c:ext xmlns:c16="http://schemas.microsoft.com/office/drawing/2014/chart" uri="{C3380CC4-5D6E-409C-BE32-E72D297353CC}">
                <c16:uniqueId val="{00000017-1642-2D48-A1BA-B266986D8879}"/>
              </c:ext>
            </c:extLst>
          </c:dPt>
          <c:dPt>
            <c:idx val="12"/>
            <c:invertIfNegative val="0"/>
            <c:bubble3D val="0"/>
            <c:spPr>
              <a:solidFill>
                <a:srgbClr val="FFCF20"/>
              </a:solidFill>
            </c:spPr>
            <c:extLst>
              <c:ext xmlns:c16="http://schemas.microsoft.com/office/drawing/2014/chart" uri="{C3380CC4-5D6E-409C-BE32-E72D297353CC}">
                <c16:uniqueId val="{00000019-1642-2D48-A1BA-B266986D8879}"/>
              </c:ext>
            </c:extLst>
          </c:dPt>
          <c:dPt>
            <c:idx val="13"/>
            <c:invertIfNegative val="0"/>
            <c:bubble3D val="0"/>
            <c:spPr>
              <a:solidFill>
                <a:srgbClr val="FF6669"/>
              </a:solidFill>
            </c:spPr>
            <c:extLst>
              <c:ext xmlns:c16="http://schemas.microsoft.com/office/drawing/2014/chart" uri="{C3380CC4-5D6E-409C-BE32-E72D297353CC}">
                <c16:uniqueId val="{0000001B-1642-2D48-A1BA-B266986D8879}"/>
              </c:ext>
            </c:extLst>
          </c:dPt>
          <c:dPt>
            <c:idx val="14"/>
            <c:invertIfNegative val="0"/>
            <c:bubble3D val="0"/>
            <c:spPr>
              <a:solidFill>
                <a:srgbClr val="967ADC"/>
              </a:solidFill>
            </c:spPr>
            <c:extLst>
              <c:ext xmlns:c16="http://schemas.microsoft.com/office/drawing/2014/chart" uri="{C3380CC4-5D6E-409C-BE32-E72D297353CC}">
                <c16:uniqueId val="{0000001D-1642-2D48-A1BA-B266986D8879}"/>
              </c:ext>
            </c:extLst>
          </c:dPt>
          <c:dPt>
            <c:idx val="15"/>
            <c:invertIfNegative val="0"/>
            <c:bubble3D val="0"/>
            <c:spPr>
              <a:solidFill>
                <a:srgbClr val="90C4D7"/>
              </a:solidFill>
            </c:spPr>
            <c:extLst>
              <c:ext xmlns:c16="http://schemas.microsoft.com/office/drawing/2014/chart" uri="{C3380CC4-5D6E-409C-BE32-E72D297353CC}">
                <c16:uniqueId val="{0000001F-1642-2D48-A1BA-B266986D8879}"/>
              </c:ext>
            </c:extLst>
          </c:dPt>
          <c:dPt>
            <c:idx val="16"/>
            <c:invertIfNegative val="0"/>
            <c:bubble3D val="0"/>
            <c:spPr>
              <a:solidFill>
                <a:srgbClr val="FF958E"/>
              </a:solidFill>
            </c:spPr>
            <c:extLst>
              <c:ext xmlns:c16="http://schemas.microsoft.com/office/drawing/2014/chart" uri="{C3380CC4-5D6E-409C-BE32-E72D297353CC}">
                <c16:uniqueId val="{00000021-1642-2D48-A1BA-B266986D8879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Sheet1!$A$2:$A$18</c:f>
              <c:strCache>
                <c:ptCount val="17"/>
                <c:pt idx="0">
                  <c:v>Uppsägning av personal (n = 20)</c:v>
                </c:pt>
                <c:pt idx="1">
                  <c:v>Nyanställningar (n = 15)</c:v>
                </c:pt>
                <c:pt idx="2">
                  <c:v>Kompetensöverskott (n = 1)</c:v>
                </c:pt>
                <c:pt idx="3">
                  <c:v>Kompetensunderskott (n = 13)</c:v>
                </c:pt>
                <c:pt idx="4">
                  <c:v>Ökad efterfrågan (n = 38)</c:v>
                </c:pt>
                <c:pt idx="5">
                  <c:v>Minskad efterfrågan (n = 27)</c:v>
                </c:pt>
                <c:pt idx="6">
                  <c:v>Utökad verksamhet (n = 16)</c:v>
                </c:pt>
                <c:pt idx="7">
                  <c:v>Minskad verksamhet (n = 26)</c:v>
                </c:pt>
                <c:pt idx="8">
                  <c:v>Konkurs (n = 1)</c:v>
                </c:pt>
                <c:pt idx="9">
                  <c:v>Risk för konkurs (n = 7)</c:v>
                </c:pt>
                <c:pt idx="10">
                  <c:v>Befintlig personal har fått andra/fler uppgifter. (n = 15)</c:v>
                </c:pt>
                <c:pt idx="11">
                  <c:v>Befintlig personal har vidareutbildats. (n = 8)</c:v>
                </c:pt>
                <c:pt idx="12">
                  <c:v>Rekryteringen av ny personal/kompetens har varit svårare. (n = 27)</c:v>
                </c:pt>
                <c:pt idx="13">
                  <c:v>Rekryteringen av ny personal/kompetens har varit lättare. (n = 3)</c:v>
                </c:pt>
                <c:pt idx="14">
                  <c:v>Inga (n = 6)</c:v>
                </c:pt>
                <c:pt idx="15">
                  <c:v>Vet ej / ej svar (n = 4)</c:v>
                </c:pt>
                <c:pt idx="16">
                  <c:v>Annat, vad? (n = 10)</c:v>
                </c:pt>
              </c:strCache>
            </c:strRef>
          </c:cat>
          <c:val>
            <c:numRef>
              <c:f>Sheet1!$B$2:$B$18</c:f>
              <c:numCache>
                <c:formatCode>0%</c:formatCode>
                <c:ptCount val="17"/>
                <c:pt idx="0">
                  <c:v>0.2</c:v>
                </c:pt>
                <c:pt idx="1">
                  <c:v>0.15</c:v>
                </c:pt>
                <c:pt idx="2">
                  <c:v>0.01</c:v>
                </c:pt>
                <c:pt idx="3">
                  <c:v>0.13</c:v>
                </c:pt>
                <c:pt idx="4">
                  <c:v>0.37</c:v>
                </c:pt>
                <c:pt idx="5">
                  <c:v>0.26</c:v>
                </c:pt>
                <c:pt idx="6">
                  <c:v>0.16</c:v>
                </c:pt>
                <c:pt idx="7">
                  <c:v>0.25</c:v>
                </c:pt>
                <c:pt idx="8">
                  <c:v>0.01</c:v>
                </c:pt>
                <c:pt idx="9">
                  <c:v>7.0000000000000007E-2</c:v>
                </c:pt>
                <c:pt idx="10">
                  <c:v>0.15</c:v>
                </c:pt>
                <c:pt idx="11">
                  <c:v>0.08</c:v>
                </c:pt>
                <c:pt idx="12">
                  <c:v>0.26</c:v>
                </c:pt>
                <c:pt idx="13">
                  <c:v>0.03</c:v>
                </c:pt>
                <c:pt idx="14">
                  <c:v>0.06</c:v>
                </c:pt>
                <c:pt idx="15">
                  <c:v>0.04</c:v>
                </c:pt>
                <c:pt idx="16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1642-2D48-A1BA-B266986D88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9822752"/>
        <c:axId val="249823928"/>
      </c:barChart>
      <c:catAx>
        <c:axId val="2498227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 baseline="0" smtId="4294967295"/>
            </a:pPr>
            <a:endParaRPr lang="sv-SE"/>
          </a:p>
        </c:txPr>
        <c:crossAx val="249823928"/>
        <c:crosses val="autoZero"/>
        <c:auto val="0"/>
        <c:lblAlgn val="ctr"/>
        <c:lblOffset val="100"/>
        <c:noMultiLvlLbl val="0"/>
      </c:catAx>
      <c:valAx>
        <c:axId val="249823928"/>
        <c:scaling>
          <c:orientation val="minMax"/>
          <c:max val="0.60000000000000009"/>
          <c:min val="0"/>
        </c:scaling>
        <c:delete val="0"/>
        <c:axPos val="l"/>
        <c:majorGridlines>
          <c:spPr>
            <a:ln>
              <a:solidFill>
                <a:srgbClr val="D3D3D3"/>
              </a:solidFill>
            </a:ln>
          </c:spPr>
        </c:majorGridlines>
        <c:numFmt formatCode="0%" sourceLinked="0"/>
        <c:majorTickMark val="none"/>
        <c:minorTickMark val="none"/>
        <c:tickLblPos val="nextTo"/>
        <c:spPr>
          <a:ln w="6350">
            <a:noFill/>
          </a:ln>
        </c:spPr>
        <c:txPr>
          <a:bodyPr/>
          <a:lstStyle/>
          <a:p>
            <a:pPr>
              <a:defRPr sz="1000" baseline="0" smtId="4294967295"/>
            </a:pPr>
            <a:endParaRPr lang="sv-SE"/>
          </a:p>
        </c:txPr>
        <c:crossAx val="249822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 algn="just">
        <a:defRPr sz="18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</c:v>
                </c:pt>
              </c:strCache>
            </c:strRef>
          </c:tx>
          <c:spPr>
            <a:solidFill>
              <a:srgbClr val="4989DC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5BD-EB41-A7DF-349181B419E6}"/>
              </c:ext>
            </c:extLst>
          </c:dPt>
          <c:dPt>
            <c:idx val="1"/>
            <c:invertIfNegative val="0"/>
            <c:bubble3D val="0"/>
            <c:spPr>
              <a:solidFill>
                <a:srgbClr val="7ABF9A"/>
              </a:solidFill>
            </c:spPr>
            <c:extLst>
              <c:ext xmlns:c16="http://schemas.microsoft.com/office/drawing/2014/chart" uri="{C3380CC4-5D6E-409C-BE32-E72D297353CC}">
                <c16:uniqueId val="{00000003-F5BD-EB41-A7DF-349181B419E6}"/>
              </c:ext>
            </c:extLst>
          </c:dPt>
          <c:dPt>
            <c:idx val="2"/>
            <c:invertIfNegative val="0"/>
            <c:bubble3D val="0"/>
            <c:spPr>
              <a:solidFill>
                <a:srgbClr val="FFCF20"/>
              </a:solidFill>
            </c:spPr>
            <c:extLst>
              <c:ext xmlns:c16="http://schemas.microsoft.com/office/drawing/2014/chart" uri="{C3380CC4-5D6E-409C-BE32-E72D297353CC}">
                <c16:uniqueId val="{00000005-F5BD-EB41-A7DF-349181B419E6}"/>
              </c:ext>
            </c:extLst>
          </c:dPt>
          <c:dPt>
            <c:idx val="3"/>
            <c:invertIfNegative val="0"/>
            <c:bubble3D val="0"/>
            <c:spPr>
              <a:solidFill>
                <a:srgbClr val="FF6669"/>
              </a:solidFill>
            </c:spPr>
            <c:extLst>
              <c:ext xmlns:c16="http://schemas.microsoft.com/office/drawing/2014/chart" uri="{C3380CC4-5D6E-409C-BE32-E72D297353CC}">
                <c16:uniqueId val="{00000007-F5BD-EB41-A7DF-349181B419E6}"/>
              </c:ext>
            </c:extLst>
          </c:dPt>
          <c:dPt>
            <c:idx val="4"/>
            <c:invertIfNegative val="0"/>
            <c:bubble3D val="0"/>
            <c:spPr>
              <a:solidFill>
                <a:srgbClr val="967ADC"/>
              </a:solidFill>
            </c:spPr>
            <c:extLst>
              <c:ext xmlns:c16="http://schemas.microsoft.com/office/drawing/2014/chart" uri="{C3380CC4-5D6E-409C-BE32-E72D297353CC}">
                <c16:uniqueId val="{00000009-F5BD-EB41-A7DF-349181B419E6}"/>
              </c:ext>
            </c:extLst>
          </c:dPt>
          <c:dPt>
            <c:idx val="5"/>
            <c:invertIfNegative val="0"/>
            <c:bubble3D val="0"/>
            <c:spPr>
              <a:solidFill>
                <a:srgbClr val="90C4D7"/>
              </a:solidFill>
            </c:spPr>
            <c:extLst>
              <c:ext xmlns:c16="http://schemas.microsoft.com/office/drawing/2014/chart" uri="{C3380CC4-5D6E-409C-BE32-E72D297353CC}">
                <c16:uniqueId val="{0000000B-F5BD-EB41-A7DF-349181B419E6}"/>
              </c:ext>
            </c:extLst>
          </c:dPt>
          <c:dPt>
            <c:idx val="6"/>
            <c:invertIfNegative val="0"/>
            <c:bubble3D val="0"/>
            <c:spPr>
              <a:solidFill>
                <a:srgbClr val="FF958E"/>
              </a:solidFill>
            </c:spPr>
            <c:extLst>
              <c:ext xmlns:c16="http://schemas.microsoft.com/office/drawing/2014/chart" uri="{C3380CC4-5D6E-409C-BE32-E72D297353CC}">
                <c16:uniqueId val="{0000000D-F5BD-EB41-A7DF-349181B419E6}"/>
              </c:ext>
            </c:extLst>
          </c:dPt>
          <c:dPt>
            <c:idx val="7"/>
            <c:invertIfNegative val="0"/>
            <c:bubble3D val="0"/>
            <c:spPr>
              <a:solidFill>
                <a:srgbClr val="AC1991"/>
              </a:solidFill>
            </c:spPr>
            <c:extLst>
              <c:ext xmlns:c16="http://schemas.microsoft.com/office/drawing/2014/chart" uri="{C3380CC4-5D6E-409C-BE32-E72D297353CC}">
                <c16:uniqueId val="{0000000F-F5BD-EB41-A7DF-349181B419E6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Krokom (n = 14)</c:v>
                </c:pt>
                <c:pt idx="1">
                  <c:v>Härjedalen (n = 31)</c:v>
                </c:pt>
                <c:pt idx="2">
                  <c:v>Åre (n = 28)</c:v>
                </c:pt>
                <c:pt idx="3">
                  <c:v>Berg (n = 11)</c:v>
                </c:pt>
                <c:pt idx="4">
                  <c:v>Östersund (n = 15)</c:v>
                </c:pt>
                <c:pt idx="5">
                  <c:v>Bräcke (n = 3)</c:v>
                </c:pt>
                <c:pt idx="6">
                  <c:v>Strömsund (n = 6)</c:v>
                </c:pt>
                <c:pt idx="7">
                  <c:v>Ragunda (n = 4)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0.13</c:v>
                </c:pt>
                <c:pt idx="1">
                  <c:v>0.28000000000000003</c:v>
                </c:pt>
                <c:pt idx="2">
                  <c:v>0.25</c:v>
                </c:pt>
                <c:pt idx="3">
                  <c:v>0.1</c:v>
                </c:pt>
                <c:pt idx="4">
                  <c:v>0.13</c:v>
                </c:pt>
                <c:pt idx="5">
                  <c:v>0.03</c:v>
                </c:pt>
                <c:pt idx="6">
                  <c:v>0.05</c:v>
                </c:pt>
                <c:pt idx="7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F5BD-EB41-A7DF-349181B419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9822752"/>
        <c:axId val="249823928"/>
      </c:barChart>
      <c:catAx>
        <c:axId val="2498227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aseline="0" smtId="4294967295"/>
            </a:pPr>
            <a:endParaRPr lang="sv-SE"/>
          </a:p>
        </c:txPr>
        <c:crossAx val="249823928"/>
        <c:crosses val="autoZero"/>
        <c:auto val="0"/>
        <c:lblAlgn val="ctr"/>
        <c:lblOffset val="100"/>
        <c:noMultiLvlLbl val="0"/>
      </c:catAx>
      <c:valAx>
        <c:axId val="249823928"/>
        <c:scaling>
          <c:orientation val="minMax"/>
          <c:max val="1"/>
          <c:min val="0"/>
        </c:scaling>
        <c:delete val="0"/>
        <c:axPos val="l"/>
        <c:majorGridlines>
          <c:spPr>
            <a:ln>
              <a:solidFill>
                <a:srgbClr val="D3D3D3"/>
              </a:solidFill>
            </a:ln>
          </c:spPr>
        </c:majorGridlines>
        <c:numFmt formatCode="0%" sourceLinked="0"/>
        <c:majorTickMark val="none"/>
        <c:minorTickMark val="none"/>
        <c:tickLblPos val="nextTo"/>
        <c:spPr>
          <a:ln w="6350">
            <a:noFill/>
          </a:ln>
        </c:spPr>
        <c:txPr>
          <a:bodyPr/>
          <a:lstStyle/>
          <a:p>
            <a:pPr>
              <a:defRPr sz="1000" baseline="0" smtId="4294967295"/>
            </a:pPr>
            <a:endParaRPr lang="sv-SE"/>
          </a:p>
        </c:txPr>
        <c:crossAx val="249822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 algn="just">
        <a:defRPr sz="18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</c:v>
                </c:pt>
              </c:strCache>
            </c:strRef>
          </c:tx>
          <c:spPr>
            <a:solidFill>
              <a:srgbClr val="4989DC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70F-CE46-9FB3-98B2781945BF}"/>
              </c:ext>
            </c:extLst>
          </c:dPt>
          <c:dPt>
            <c:idx val="1"/>
            <c:invertIfNegative val="0"/>
            <c:bubble3D val="0"/>
            <c:spPr>
              <a:solidFill>
                <a:srgbClr val="7ABF9A"/>
              </a:solidFill>
            </c:spPr>
            <c:extLst>
              <c:ext xmlns:c16="http://schemas.microsoft.com/office/drawing/2014/chart" uri="{C3380CC4-5D6E-409C-BE32-E72D297353CC}">
                <c16:uniqueId val="{00000003-170F-CE46-9FB3-98B2781945BF}"/>
              </c:ext>
            </c:extLst>
          </c:dPt>
          <c:dPt>
            <c:idx val="2"/>
            <c:invertIfNegative val="0"/>
            <c:bubble3D val="0"/>
            <c:spPr>
              <a:solidFill>
                <a:srgbClr val="FFCF20"/>
              </a:solidFill>
            </c:spPr>
            <c:extLst>
              <c:ext xmlns:c16="http://schemas.microsoft.com/office/drawing/2014/chart" uri="{C3380CC4-5D6E-409C-BE32-E72D297353CC}">
                <c16:uniqueId val="{00000005-170F-CE46-9FB3-98B2781945BF}"/>
              </c:ext>
            </c:extLst>
          </c:dPt>
          <c:dPt>
            <c:idx val="3"/>
            <c:invertIfNegative val="0"/>
            <c:bubble3D val="0"/>
            <c:spPr>
              <a:solidFill>
                <a:srgbClr val="FF6669"/>
              </a:solidFill>
            </c:spPr>
            <c:extLst>
              <c:ext xmlns:c16="http://schemas.microsoft.com/office/drawing/2014/chart" uri="{C3380CC4-5D6E-409C-BE32-E72D297353CC}">
                <c16:uniqueId val="{00000007-170F-CE46-9FB3-98B2781945BF}"/>
              </c:ext>
            </c:extLst>
          </c:dPt>
          <c:dPt>
            <c:idx val="4"/>
            <c:invertIfNegative val="0"/>
            <c:bubble3D val="0"/>
            <c:spPr>
              <a:solidFill>
                <a:srgbClr val="967ADC"/>
              </a:solidFill>
            </c:spPr>
            <c:extLst>
              <c:ext xmlns:c16="http://schemas.microsoft.com/office/drawing/2014/chart" uri="{C3380CC4-5D6E-409C-BE32-E72D297353CC}">
                <c16:uniqueId val="{00000009-170F-CE46-9FB3-98B2781945BF}"/>
              </c:ext>
            </c:extLst>
          </c:dPt>
          <c:dPt>
            <c:idx val="5"/>
            <c:invertIfNegative val="0"/>
            <c:bubble3D val="0"/>
            <c:spPr>
              <a:solidFill>
                <a:srgbClr val="90C4D7"/>
              </a:solidFill>
            </c:spPr>
            <c:extLst>
              <c:ext xmlns:c16="http://schemas.microsoft.com/office/drawing/2014/chart" uri="{C3380CC4-5D6E-409C-BE32-E72D297353CC}">
                <c16:uniqueId val="{0000000B-170F-CE46-9FB3-98B2781945BF}"/>
              </c:ext>
            </c:extLst>
          </c:dPt>
          <c:dPt>
            <c:idx val="6"/>
            <c:invertIfNegative val="0"/>
            <c:bubble3D val="0"/>
            <c:spPr>
              <a:solidFill>
                <a:srgbClr val="FF958E"/>
              </a:solidFill>
            </c:spPr>
            <c:extLst>
              <c:ext xmlns:c16="http://schemas.microsoft.com/office/drawing/2014/chart" uri="{C3380CC4-5D6E-409C-BE32-E72D297353CC}">
                <c16:uniqueId val="{0000000D-170F-CE46-9FB3-98B2781945BF}"/>
              </c:ext>
            </c:extLst>
          </c:dPt>
          <c:dPt>
            <c:idx val="7"/>
            <c:invertIfNegative val="0"/>
            <c:bubble3D val="0"/>
            <c:spPr>
              <a:solidFill>
                <a:srgbClr val="AC1991"/>
              </a:solidFill>
            </c:spPr>
            <c:extLst>
              <c:ext xmlns:c16="http://schemas.microsoft.com/office/drawing/2014/chart" uri="{C3380CC4-5D6E-409C-BE32-E72D297353CC}">
                <c16:uniqueId val="{0000000F-170F-CE46-9FB3-98B2781945BF}"/>
              </c:ext>
            </c:extLst>
          </c:dPt>
          <c:dPt>
            <c:idx val="8"/>
            <c:invertIfNegative val="0"/>
            <c:bubble3D val="0"/>
            <c:spPr>
              <a:solidFill>
                <a:srgbClr val="488890"/>
              </a:solidFill>
            </c:spPr>
            <c:extLst>
              <c:ext xmlns:c16="http://schemas.microsoft.com/office/drawing/2014/chart" uri="{C3380CC4-5D6E-409C-BE32-E72D297353CC}">
                <c16:uniqueId val="{00000011-170F-CE46-9FB3-98B2781945BF}"/>
              </c:ext>
            </c:extLst>
          </c:dPt>
          <c:dPt>
            <c:idx val="9"/>
            <c:invertIfNegative val="0"/>
            <c:bubble3D val="0"/>
            <c:spPr>
              <a:solidFill>
                <a:srgbClr val="CCD1D9"/>
              </a:solidFill>
            </c:spPr>
            <c:extLst>
              <c:ext xmlns:c16="http://schemas.microsoft.com/office/drawing/2014/chart" uri="{C3380CC4-5D6E-409C-BE32-E72D297353CC}">
                <c16:uniqueId val="{00000013-170F-CE46-9FB3-98B2781945BF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170F-CE46-9FB3-98B2781945BF}"/>
              </c:ext>
            </c:extLst>
          </c:dPt>
          <c:dPt>
            <c:idx val="11"/>
            <c:invertIfNegative val="0"/>
            <c:bubble3D val="0"/>
            <c:spPr>
              <a:solidFill>
                <a:srgbClr val="7ABF9A"/>
              </a:solidFill>
            </c:spPr>
            <c:extLst>
              <c:ext xmlns:c16="http://schemas.microsoft.com/office/drawing/2014/chart" uri="{C3380CC4-5D6E-409C-BE32-E72D297353CC}">
                <c16:uniqueId val="{00000017-170F-CE46-9FB3-98B2781945BF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Sheet1!$A$2:$A$13</c:f>
              <c:strCache>
                <c:ptCount val="12"/>
                <c:pt idx="0">
                  <c:v>Hotell/vandrarhem/stugby (n = 23)</c:v>
                </c:pt>
                <c:pt idx="1">
                  <c:v>Restaurang/Café (n = 22)</c:v>
                </c:pt>
                <c:pt idx="2">
                  <c:v>Camping/stugby (n = 8)</c:v>
                </c:pt>
                <c:pt idx="3">
                  <c:v>Skidanläggning (n = 12)</c:v>
                </c:pt>
                <c:pt idx="4">
                  <c:v>Evenemang (n = 4)</c:v>
                </c:pt>
                <c:pt idx="5">
                  <c:v>Aktiviteter (n = 17)</c:v>
                </c:pt>
                <c:pt idx="6">
                  <c:v>Destinationsutveckling (n = 3)</c:v>
                </c:pt>
                <c:pt idx="7">
                  <c:v>Turistinformation (n = 3)</c:v>
                </c:pt>
                <c:pt idx="8">
                  <c:v>Förening (n = 3)</c:v>
                </c:pt>
                <c:pt idx="9">
                  <c:v>Handel (n = 4)</c:v>
                </c:pt>
                <c:pt idx="10">
                  <c:v>Transport (n = 1)</c:v>
                </c:pt>
                <c:pt idx="11">
                  <c:v>Annat (n = 11)</c:v>
                </c:pt>
              </c:strCache>
            </c:strRef>
          </c:cat>
          <c:val>
            <c:numRef>
              <c:f>Sheet1!$B$2:$B$13</c:f>
              <c:numCache>
                <c:formatCode>0%</c:formatCode>
                <c:ptCount val="12"/>
                <c:pt idx="0">
                  <c:v>0.21</c:v>
                </c:pt>
                <c:pt idx="1">
                  <c:v>0.2</c:v>
                </c:pt>
                <c:pt idx="2">
                  <c:v>7.0000000000000007E-2</c:v>
                </c:pt>
                <c:pt idx="3">
                  <c:v>0.11</c:v>
                </c:pt>
                <c:pt idx="4">
                  <c:v>0.04</c:v>
                </c:pt>
                <c:pt idx="5">
                  <c:v>0.15</c:v>
                </c:pt>
                <c:pt idx="6">
                  <c:v>0.03</c:v>
                </c:pt>
                <c:pt idx="7">
                  <c:v>0.03</c:v>
                </c:pt>
                <c:pt idx="8">
                  <c:v>0.03</c:v>
                </c:pt>
                <c:pt idx="9">
                  <c:v>0.04</c:v>
                </c:pt>
                <c:pt idx="10">
                  <c:v>0.01</c:v>
                </c:pt>
                <c:pt idx="11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170F-CE46-9FB3-98B2781945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9822752"/>
        <c:axId val="249823928"/>
      </c:barChart>
      <c:catAx>
        <c:axId val="2498227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 baseline="0" smtId="4294967295"/>
            </a:pPr>
            <a:endParaRPr lang="sv-SE"/>
          </a:p>
        </c:txPr>
        <c:crossAx val="249823928"/>
        <c:crosses val="autoZero"/>
        <c:auto val="0"/>
        <c:lblAlgn val="ctr"/>
        <c:lblOffset val="100"/>
        <c:noMultiLvlLbl val="0"/>
      </c:catAx>
      <c:valAx>
        <c:axId val="249823928"/>
        <c:scaling>
          <c:orientation val="minMax"/>
          <c:max val="1"/>
          <c:min val="0"/>
        </c:scaling>
        <c:delete val="0"/>
        <c:axPos val="l"/>
        <c:majorGridlines>
          <c:spPr>
            <a:ln>
              <a:solidFill>
                <a:srgbClr val="D3D3D3"/>
              </a:solidFill>
            </a:ln>
          </c:spPr>
        </c:majorGridlines>
        <c:numFmt formatCode="0%" sourceLinked="0"/>
        <c:majorTickMark val="none"/>
        <c:minorTickMark val="none"/>
        <c:tickLblPos val="nextTo"/>
        <c:spPr>
          <a:ln w="6350">
            <a:noFill/>
          </a:ln>
        </c:spPr>
        <c:txPr>
          <a:bodyPr/>
          <a:lstStyle/>
          <a:p>
            <a:pPr>
              <a:defRPr sz="1000" baseline="0" smtId="4294967295"/>
            </a:pPr>
            <a:endParaRPr lang="sv-SE"/>
          </a:p>
        </c:txPr>
        <c:crossAx val="249822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 algn="just">
        <a:defRPr sz="18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</c:v>
                </c:pt>
              </c:strCache>
            </c:strRef>
          </c:tx>
          <c:spPr>
            <a:solidFill>
              <a:srgbClr val="4989DC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B26-6345-BC3E-55F041D2C468}"/>
              </c:ext>
            </c:extLst>
          </c:dPt>
          <c:dPt>
            <c:idx val="1"/>
            <c:invertIfNegative val="0"/>
            <c:bubble3D val="0"/>
            <c:spPr>
              <a:solidFill>
                <a:srgbClr val="7ABF9A"/>
              </a:solidFill>
            </c:spPr>
            <c:extLst>
              <c:ext xmlns:c16="http://schemas.microsoft.com/office/drawing/2014/chart" uri="{C3380CC4-5D6E-409C-BE32-E72D297353CC}">
                <c16:uniqueId val="{00000003-FB26-6345-BC3E-55F041D2C468}"/>
              </c:ext>
            </c:extLst>
          </c:dPt>
          <c:dPt>
            <c:idx val="2"/>
            <c:invertIfNegative val="0"/>
            <c:bubble3D val="0"/>
            <c:spPr>
              <a:solidFill>
                <a:srgbClr val="FFCF20"/>
              </a:solidFill>
            </c:spPr>
            <c:extLst>
              <c:ext xmlns:c16="http://schemas.microsoft.com/office/drawing/2014/chart" uri="{C3380CC4-5D6E-409C-BE32-E72D297353CC}">
                <c16:uniqueId val="{00000005-FB26-6345-BC3E-55F041D2C468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Ja (n = 36)</c:v>
                </c:pt>
                <c:pt idx="1">
                  <c:v>Nej (n = 69)</c:v>
                </c:pt>
                <c:pt idx="2">
                  <c:v>Vet ej / ej svar (n = 5)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0.33</c:v>
                </c:pt>
                <c:pt idx="1">
                  <c:v>0.63</c:v>
                </c:pt>
                <c:pt idx="2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B26-6345-BC3E-55F041D2C4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9822752"/>
        <c:axId val="249823928"/>
      </c:barChart>
      <c:catAx>
        <c:axId val="2498227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aseline="0" smtId="4294967295"/>
            </a:pPr>
            <a:endParaRPr lang="sv-SE"/>
          </a:p>
        </c:txPr>
        <c:crossAx val="249823928"/>
        <c:crosses val="autoZero"/>
        <c:auto val="0"/>
        <c:lblAlgn val="ctr"/>
        <c:lblOffset val="100"/>
        <c:noMultiLvlLbl val="0"/>
      </c:catAx>
      <c:valAx>
        <c:axId val="249823928"/>
        <c:scaling>
          <c:orientation val="minMax"/>
          <c:max val="1"/>
          <c:min val="0"/>
        </c:scaling>
        <c:delete val="0"/>
        <c:axPos val="l"/>
        <c:majorGridlines>
          <c:spPr>
            <a:ln>
              <a:solidFill>
                <a:srgbClr val="D3D3D3"/>
              </a:solidFill>
            </a:ln>
          </c:spPr>
        </c:majorGridlines>
        <c:numFmt formatCode="0%" sourceLinked="0"/>
        <c:majorTickMark val="none"/>
        <c:minorTickMark val="none"/>
        <c:tickLblPos val="nextTo"/>
        <c:spPr>
          <a:ln w="6350">
            <a:noFill/>
          </a:ln>
        </c:spPr>
        <c:txPr>
          <a:bodyPr/>
          <a:lstStyle/>
          <a:p>
            <a:pPr>
              <a:defRPr sz="1000" baseline="0" smtId="4294967295"/>
            </a:pPr>
            <a:endParaRPr lang="sv-SE"/>
          </a:p>
        </c:txPr>
        <c:crossAx val="249822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 algn="just">
        <a:defRPr sz="18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</c:v>
                </c:pt>
              </c:strCache>
            </c:strRef>
          </c:tx>
          <c:spPr>
            <a:solidFill>
              <a:srgbClr val="4989DC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2B8-1F4A-B5A2-5742E558D795}"/>
              </c:ext>
            </c:extLst>
          </c:dPt>
          <c:dPt>
            <c:idx val="1"/>
            <c:invertIfNegative val="0"/>
            <c:bubble3D val="0"/>
            <c:spPr>
              <a:solidFill>
                <a:srgbClr val="7ABF9A"/>
              </a:solidFill>
            </c:spPr>
            <c:extLst>
              <c:ext xmlns:c16="http://schemas.microsoft.com/office/drawing/2014/chart" uri="{C3380CC4-5D6E-409C-BE32-E72D297353CC}">
                <c16:uniqueId val="{00000003-A2B8-1F4A-B5A2-5742E558D795}"/>
              </c:ext>
            </c:extLst>
          </c:dPt>
          <c:dPt>
            <c:idx val="2"/>
            <c:invertIfNegative val="0"/>
            <c:bubble3D val="0"/>
            <c:spPr>
              <a:solidFill>
                <a:srgbClr val="FFCF20"/>
              </a:solidFill>
            </c:spPr>
            <c:extLst>
              <c:ext xmlns:c16="http://schemas.microsoft.com/office/drawing/2014/chart" uri="{C3380CC4-5D6E-409C-BE32-E72D297353CC}">
                <c16:uniqueId val="{00000005-A2B8-1F4A-B5A2-5742E558D795}"/>
              </c:ext>
            </c:extLst>
          </c:dPt>
          <c:dPt>
            <c:idx val="3"/>
            <c:invertIfNegative val="0"/>
            <c:bubble3D val="0"/>
            <c:spPr>
              <a:solidFill>
                <a:srgbClr val="FF6669"/>
              </a:solidFill>
            </c:spPr>
            <c:extLst>
              <c:ext xmlns:c16="http://schemas.microsoft.com/office/drawing/2014/chart" uri="{C3380CC4-5D6E-409C-BE32-E72D297353CC}">
                <c16:uniqueId val="{00000007-A2B8-1F4A-B5A2-5742E558D795}"/>
              </c:ext>
            </c:extLst>
          </c:dPt>
          <c:dPt>
            <c:idx val="4"/>
            <c:invertIfNegative val="0"/>
            <c:bubble3D val="0"/>
            <c:spPr>
              <a:solidFill>
                <a:srgbClr val="967ADC"/>
              </a:solidFill>
            </c:spPr>
            <c:extLst>
              <c:ext xmlns:c16="http://schemas.microsoft.com/office/drawing/2014/chart" uri="{C3380CC4-5D6E-409C-BE32-E72D297353CC}">
                <c16:uniqueId val="{00000009-A2B8-1F4A-B5A2-5742E558D795}"/>
              </c:ext>
            </c:extLst>
          </c:dPt>
          <c:dPt>
            <c:idx val="5"/>
            <c:invertIfNegative val="0"/>
            <c:bubble3D val="0"/>
            <c:spPr>
              <a:solidFill>
                <a:srgbClr val="90C4D7"/>
              </a:solidFill>
            </c:spPr>
            <c:extLst>
              <c:ext xmlns:c16="http://schemas.microsoft.com/office/drawing/2014/chart" uri="{C3380CC4-5D6E-409C-BE32-E72D297353CC}">
                <c16:uniqueId val="{0000000B-A2B8-1F4A-B5A2-5742E558D795}"/>
              </c:ext>
            </c:extLst>
          </c:dPt>
          <c:dPt>
            <c:idx val="6"/>
            <c:invertIfNegative val="0"/>
            <c:bubble3D val="0"/>
            <c:spPr>
              <a:solidFill>
                <a:srgbClr val="FF958E"/>
              </a:solidFill>
            </c:spPr>
            <c:extLst>
              <c:ext xmlns:c16="http://schemas.microsoft.com/office/drawing/2014/chart" uri="{C3380CC4-5D6E-409C-BE32-E72D297353CC}">
                <c16:uniqueId val="{0000000D-A2B8-1F4A-B5A2-5742E558D795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0-2 st (n = 54)</c:v>
                </c:pt>
                <c:pt idx="1">
                  <c:v>3-4 st (n = 15)</c:v>
                </c:pt>
                <c:pt idx="2">
                  <c:v>5-10 st (n = 18)</c:v>
                </c:pt>
                <c:pt idx="3">
                  <c:v>11-20 st (n = 15)</c:v>
                </c:pt>
                <c:pt idx="4">
                  <c:v>21-40 st (n = 5)</c:v>
                </c:pt>
                <c:pt idx="5">
                  <c:v>41-70 st (n = 1)</c:v>
                </c:pt>
                <c:pt idx="6">
                  <c:v>71 st eller fler (n = 1)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0.5</c:v>
                </c:pt>
                <c:pt idx="1">
                  <c:v>0.14000000000000001</c:v>
                </c:pt>
                <c:pt idx="2">
                  <c:v>0.17</c:v>
                </c:pt>
                <c:pt idx="3">
                  <c:v>0.14000000000000001</c:v>
                </c:pt>
                <c:pt idx="4">
                  <c:v>0.05</c:v>
                </c:pt>
                <c:pt idx="5">
                  <c:v>0.01</c:v>
                </c:pt>
                <c:pt idx="6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2B8-1F4A-B5A2-5742E558D7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9822752"/>
        <c:axId val="249823928"/>
      </c:barChart>
      <c:catAx>
        <c:axId val="2498227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aseline="0" smtId="4294967295"/>
            </a:pPr>
            <a:endParaRPr lang="sv-SE"/>
          </a:p>
        </c:txPr>
        <c:crossAx val="249823928"/>
        <c:crosses val="autoZero"/>
        <c:auto val="0"/>
        <c:lblAlgn val="ctr"/>
        <c:lblOffset val="100"/>
        <c:noMultiLvlLbl val="0"/>
      </c:catAx>
      <c:valAx>
        <c:axId val="249823928"/>
        <c:scaling>
          <c:orientation val="minMax"/>
          <c:max val="1"/>
          <c:min val="0"/>
        </c:scaling>
        <c:delete val="0"/>
        <c:axPos val="l"/>
        <c:majorGridlines>
          <c:spPr>
            <a:ln>
              <a:solidFill>
                <a:srgbClr val="D3D3D3"/>
              </a:solidFill>
            </a:ln>
          </c:spPr>
        </c:majorGridlines>
        <c:numFmt formatCode="0%" sourceLinked="0"/>
        <c:majorTickMark val="none"/>
        <c:minorTickMark val="none"/>
        <c:tickLblPos val="nextTo"/>
        <c:spPr>
          <a:ln w="6350">
            <a:noFill/>
          </a:ln>
        </c:spPr>
        <c:txPr>
          <a:bodyPr/>
          <a:lstStyle/>
          <a:p>
            <a:pPr>
              <a:defRPr sz="1000" baseline="0" smtId="4294967295"/>
            </a:pPr>
            <a:endParaRPr lang="sv-SE"/>
          </a:p>
        </c:txPr>
        <c:crossAx val="249822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 algn="just">
        <a:defRPr sz="18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</c:v>
                </c:pt>
              </c:strCache>
            </c:strRef>
          </c:tx>
          <c:spPr>
            <a:solidFill>
              <a:srgbClr val="4989DC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C60-484F-8671-FE9C1BDBF4DF}"/>
              </c:ext>
            </c:extLst>
          </c:dPt>
          <c:dPt>
            <c:idx val="1"/>
            <c:invertIfNegative val="0"/>
            <c:bubble3D val="0"/>
            <c:spPr>
              <a:solidFill>
                <a:srgbClr val="7ABF9A"/>
              </a:solidFill>
            </c:spPr>
            <c:extLst>
              <c:ext xmlns:c16="http://schemas.microsoft.com/office/drawing/2014/chart" uri="{C3380CC4-5D6E-409C-BE32-E72D297353CC}">
                <c16:uniqueId val="{00000003-AC60-484F-8671-FE9C1BDBF4DF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Ja (n = 71)</c:v>
                </c:pt>
                <c:pt idx="1">
                  <c:v>Nej (n = 38)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0.65</c:v>
                </c:pt>
                <c:pt idx="1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C60-484F-8671-FE9C1BDBF4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9822752"/>
        <c:axId val="249823928"/>
      </c:barChart>
      <c:catAx>
        <c:axId val="2498227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aseline="0" smtId="4294967295"/>
            </a:pPr>
            <a:endParaRPr lang="sv-SE"/>
          </a:p>
        </c:txPr>
        <c:crossAx val="249823928"/>
        <c:crosses val="autoZero"/>
        <c:auto val="0"/>
        <c:lblAlgn val="ctr"/>
        <c:lblOffset val="100"/>
        <c:noMultiLvlLbl val="0"/>
      </c:catAx>
      <c:valAx>
        <c:axId val="249823928"/>
        <c:scaling>
          <c:orientation val="minMax"/>
          <c:max val="1"/>
          <c:min val="0"/>
        </c:scaling>
        <c:delete val="0"/>
        <c:axPos val="l"/>
        <c:majorGridlines>
          <c:spPr>
            <a:ln>
              <a:solidFill>
                <a:srgbClr val="D3D3D3"/>
              </a:solidFill>
            </a:ln>
          </c:spPr>
        </c:majorGridlines>
        <c:numFmt formatCode="0%" sourceLinked="0"/>
        <c:majorTickMark val="none"/>
        <c:minorTickMark val="none"/>
        <c:tickLblPos val="nextTo"/>
        <c:spPr>
          <a:ln w="6350">
            <a:noFill/>
          </a:ln>
        </c:spPr>
        <c:txPr>
          <a:bodyPr/>
          <a:lstStyle/>
          <a:p>
            <a:pPr>
              <a:defRPr sz="1000" baseline="0" smtId="4294967295"/>
            </a:pPr>
            <a:endParaRPr lang="sv-SE"/>
          </a:p>
        </c:txPr>
        <c:crossAx val="249822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 algn="just">
        <a:defRPr sz="18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0"/>
            </a:pPr>
            <a:r>
              <a:rPr lang="en-GB" sz="1800" b="0"/>
              <a:t>Svara omräknat till heltidsanställningar.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</c:v>
                </c:pt>
              </c:strCache>
            </c:strRef>
          </c:tx>
          <c:spPr>
            <a:solidFill>
              <a:srgbClr val="4989DC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C92-1C44-92D8-E22AD6C4E4F8}"/>
              </c:ext>
            </c:extLst>
          </c:dPt>
          <c:dPt>
            <c:idx val="1"/>
            <c:invertIfNegative val="0"/>
            <c:bubble3D val="0"/>
            <c:spPr>
              <a:solidFill>
                <a:srgbClr val="7ABF9A"/>
              </a:solidFill>
            </c:spPr>
            <c:extLst>
              <c:ext xmlns:c16="http://schemas.microsoft.com/office/drawing/2014/chart" uri="{C3380CC4-5D6E-409C-BE32-E72D297353CC}">
                <c16:uniqueId val="{00000003-0C92-1C44-92D8-E22AD6C4E4F8}"/>
              </c:ext>
            </c:extLst>
          </c:dPt>
          <c:dPt>
            <c:idx val="2"/>
            <c:invertIfNegative val="0"/>
            <c:bubble3D val="0"/>
            <c:spPr>
              <a:solidFill>
                <a:srgbClr val="FFCF20"/>
              </a:solidFill>
            </c:spPr>
            <c:extLst>
              <c:ext xmlns:c16="http://schemas.microsoft.com/office/drawing/2014/chart" uri="{C3380CC4-5D6E-409C-BE32-E72D297353CC}">
                <c16:uniqueId val="{00000005-0C92-1C44-92D8-E22AD6C4E4F8}"/>
              </c:ext>
            </c:extLst>
          </c:dPt>
          <c:dPt>
            <c:idx val="3"/>
            <c:invertIfNegative val="0"/>
            <c:bubble3D val="0"/>
            <c:spPr>
              <a:solidFill>
                <a:srgbClr val="FF6669"/>
              </a:solidFill>
            </c:spPr>
            <c:extLst>
              <c:ext xmlns:c16="http://schemas.microsoft.com/office/drawing/2014/chart" uri="{C3380CC4-5D6E-409C-BE32-E72D297353CC}">
                <c16:uniqueId val="{00000007-0C92-1C44-92D8-E22AD6C4E4F8}"/>
              </c:ext>
            </c:extLst>
          </c:dPt>
          <c:dPt>
            <c:idx val="4"/>
            <c:invertIfNegative val="0"/>
            <c:bubble3D val="0"/>
            <c:spPr>
              <a:solidFill>
                <a:srgbClr val="967ADC"/>
              </a:solidFill>
            </c:spPr>
            <c:extLst>
              <c:ext xmlns:c16="http://schemas.microsoft.com/office/drawing/2014/chart" uri="{C3380CC4-5D6E-409C-BE32-E72D297353CC}">
                <c16:uniqueId val="{00000009-0C92-1C44-92D8-E22AD6C4E4F8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0-2 st (n = 33)</c:v>
                </c:pt>
                <c:pt idx="1">
                  <c:v>3-5 st (n = 23)</c:v>
                </c:pt>
                <c:pt idx="2">
                  <c:v>6-10 st (n = 10)</c:v>
                </c:pt>
                <c:pt idx="3">
                  <c:v>11-20 st (n = 3)</c:v>
                </c:pt>
                <c:pt idx="4">
                  <c:v>21 st eller fler (n = 2)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0.46</c:v>
                </c:pt>
                <c:pt idx="1">
                  <c:v>0.32</c:v>
                </c:pt>
                <c:pt idx="2">
                  <c:v>0.14000000000000001</c:v>
                </c:pt>
                <c:pt idx="3">
                  <c:v>0.04</c:v>
                </c:pt>
                <c:pt idx="4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C92-1C44-92D8-E22AD6C4E4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9822752"/>
        <c:axId val="249823928"/>
      </c:barChart>
      <c:catAx>
        <c:axId val="2498227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aseline="0" smtId="4294967295"/>
            </a:pPr>
            <a:endParaRPr lang="sv-SE"/>
          </a:p>
        </c:txPr>
        <c:crossAx val="249823928"/>
        <c:crosses val="autoZero"/>
        <c:auto val="0"/>
        <c:lblAlgn val="ctr"/>
        <c:lblOffset val="100"/>
        <c:noMultiLvlLbl val="0"/>
      </c:catAx>
      <c:valAx>
        <c:axId val="249823928"/>
        <c:scaling>
          <c:orientation val="minMax"/>
          <c:max val="1"/>
          <c:min val="0"/>
        </c:scaling>
        <c:delete val="0"/>
        <c:axPos val="l"/>
        <c:majorGridlines>
          <c:spPr>
            <a:ln>
              <a:solidFill>
                <a:srgbClr val="D3D3D3"/>
              </a:solidFill>
            </a:ln>
          </c:spPr>
        </c:majorGridlines>
        <c:numFmt formatCode="0%" sourceLinked="0"/>
        <c:majorTickMark val="none"/>
        <c:minorTickMark val="none"/>
        <c:tickLblPos val="nextTo"/>
        <c:spPr>
          <a:ln w="6350">
            <a:noFill/>
          </a:ln>
        </c:spPr>
        <c:txPr>
          <a:bodyPr/>
          <a:lstStyle/>
          <a:p>
            <a:pPr>
              <a:defRPr sz="1000" baseline="0" smtId="4294967295"/>
            </a:pPr>
            <a:endParaRPr lang="sv-SE"/>
          </a:p>
        </c:txPr>
        <c:crossAx val="249822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 algn="just">
        <a:defRPr sz="18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</c:v>
                </c:pt>
              </c:strCache>
            </c:strRef>
          </c:tx>
          <c:spPr>
            <a:solidFill>
              <a:srgbClr val="4989DC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AC4-DB41-AB89-813E00CBBC55}"/>
              </c:ext>
            </c:extLst>
          </c:dPt>
          <c:dPt>
            <c:idx val="1"/>
            <c:invertIfNegative val="0"/>
            <c:bubble3D val="0"/>
            <c:spPr>
              <a:solidFill>
                <a:srgbClr val="7ABF9A"/>
              </a:solidFill>
            </c:spPr>
            <c:extLst>
              <c:ext xmlns:c16="http://schemas.microsoft.com/office/drawing/2014/chart" uri="{C3380CC4-5D6E-409C-BE32-E72D297353CC}">
                <c16:uniqueId val="{00000003-3AC4-DB41-AB89-813E00CBBC55}"/>
              </c:ext>
            </c:extLst>
          </c:dPt>
          <c:dPt>
            <c:idx val="2"/>
            <c:invertIfNegative val="0"/>
            <c:bubble3D val="0"/>
            <c:spPr>
              <a:solidFill>
                <a:srgbClr val="FFCF20"/>
              </a:solidFill>
            </c:spPr>
            <c:extLst>
              <c:ext xmlns:c16="http://schemas.microsoft.com/office/drawing/2014/chart" uri="{C3380CC4-5D6E-409C-BE32-E72D297353CC}">
                <c16:uniqueId val="{00000005-3AC4-DB41-AB89-813E00CBBC55}"/>
              </c:ext>
            </c:extLst>
          </c:dPt>
          <c:dPt>
            <c:idx val="3"/>
            <c:invertIfNegative val="0"/>
            <c:bubble3D val="0"/>
            <c:spPr>
              <a:solidFill>
                <a:srgbClr val="FF6669"/>
              </a:solidFill>
            </c:spPr>
            <c:extLst>
              <c:ext xmlns:c16="http://schemas.microsoft.com/office/drawing/2014/chart" uri="{C3380CC4-5D6E-409C-BE32-E72D297353CC}">
                <c16:uniqueId val="{00000007-3AC4-DB41-AB89-813E00CBBC55}"/>
              </c:ext>
            </c:extLst>
          </c:dPt>
          <c:dPt>
            <c:idx val="4"/>
            <c:invertIfNegative val="0"/>
            <c:bubble3D val="0"/>
            <c:spPr>
              <a:solidFill>
                <a:srgbClr val="967ADC"/>
              </a:solidFill>
            </c:spPr>
            <c:extLst>
              <c:ext xmlns:c16="http://schemas.microsoft.com/office/drawing/2014/chart" uri="{C3380CC4-5D6E-409C-BE32-E72D297353CC}">
                <c16:uniqueId val="{00000009-3AC4-DB41-AB89-813E00CBBC55}"/>
              </c:ext>
            </c:extLst>
          </c:dPt>
          <c:dPt>
            <c:idx val="5"/>
            <c:invertIfNegative val="0"/>
            <c:bubble3D val="0"/>
            <c:spPr>
              <a:solidFill>
                <a:srgbClr val="90C4D7"/>
              </a:solidFill>
            </c:spPr>
            <c:extLst>
              <c:ext xmlns:c16="http://schemas.microsoft.com/office/drawing/2014/chart" uri="{C3380CC4-5D6E-409C-BE32-E72D297353CC}">
                <c16:uniqueId val="{0000000B-3AC4-DB41-AB89-813E00CBBC55}"/>
              </c:ext>
            </c:extLst>
          </c:dPt>
          <c:dPt>
            <c:idx val="6"/>
            <c:invertIfNegative val="0"/>
            <c:bubble3D val="0"/>
            <c:spPr>
              <a:solidFill>
                <a:srgbClr val="FF958E"/>
              </a:solidFill>
            </c:spPr>
            <c:extLst>
              <c:ext xmlns:c16="http://schemas.microsoft.com/office/drawing/2014/chart" uri="{C3380CC4-5D6E-409C-BE32-E72D297353CC}">
                <c16:uniqueId val="{0000000D-3AC4-DB41-AB89-813E00CBBC55}"/>
              </c:ext>
            </c:extLst>
          </c:dPt>
          <c:dPt>
            <c:idx val="7"/>
            <c:invertIfNegative val="0"/>
            <c:bubble3D val="0"/>
            <c:spPr>
              <a:solidFill>
                <a:srgbClr val="AC1991"/>
              </a:solidFill>
            </c:spPr>
            <c:extLst>
              <c:ext xmlns:c16="http://schemas.microsoft.com/office/drawing/2014/chart" uri="{C3380CC4-5D6E-409C-BE32-E72D297353CC}">
                <c16:uniqueId val="{0000000F-3AC4-DB41-AB89-813E00CBBC55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Grundskola (n = 4)</c:v>
                </c:pt>
                <c:pt idx="1">
                  <c:v>Gymnasie (n = 41)</c:v>
                </c:pt>
                <c:pt idx="2">
                  <c:v>Högskola/Universitet (n = 7)</c:v>
                </c:pt>
                <c:pt idx="3">
                  <c:v>Yrkeshögskoleutbildning (n = 1)</c:v>
                </c:pt>
                <c:pt idx="4">
                  <c:v>Annan yrkesutbildning (n = 5)</c:v>
                </c:pt>
                <c:pt idx="5">
                  <c:v>Komvux/Vuxenskola (n = 0)</c:v>
                </c:pt>
                <c:pt idx="6">
                  <c:v>Blandad utbildning (n = 10)</c:v>
                </c:pt>
                <c:pt idx="7">
                  <c:v>Vet ej / ej svar (n = 2)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0.06</c:v>
                </c:pt>
                <c:pt idx="1">
                  <c:v>0.59</c:v>
                </c:pt>
                <c:pt idx="2">
                  <c:v>0.1</c:v>
                </c:pt>
                <c:pt idx="3">
                  <c:v>0.01</c:v>
                </c:pt>
                <c:pt idx="4">
                  <c:v>7.0000000000000007E-2</c:v>
                </c:pt>
                <c:pt idx="5">
                  <c:v>0</c:v>
                </c:pt>
                <c:pt idx="6">
                  <c:v>0.14000000000000001</c:v>
                </c:pt>
                <c:pt idx="7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3AC4-DB41-AB89-813E00CBBC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9822752"/>
        <c:axId val="249823928"/>
      </c:barChart>
      <c:catAx>
        <c:axId val="2498227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 baseline="0" smtId="4294967295"/>
            </a:pPr>
            <a:endParaRPr lang="sv-SE"/>
          </a:p>
        </c:txPr>
        <c:crossAx val="249823928"/>
        <c:crosses val="autoZero"/>
        <c:auto val="0"/>
        <c:lblAlgn val="ctr"/>
        <c:lblOffset val="100"/>
        <c:noMultiLvlLbl val="0"/>
      </c:catAx>
      <c:valAx>
        <c:axId val="249823928"/>
        <c:scaling>
          <c:orientation val="minMax"/>
          <c:max val="1"/>
          <c:min val="0"/>
        </c:scaling>
        <c:delete val="0"/>
        <c:axPos val="l"/>
        <c:majorGridlines>
          <c:spPr>
            <a:ln>
              <a:solidFill>
                <a:srgbClr val="D3D3D3"/>
              </a:solidFill>
            </a:ln>
          </c:spPr>
        </c:majorGridlines>
        <c:numFmt formatCode="0%" sourceLinked="0"/>
        <c:majorTickMark val="none"/>
        <c:minorTickMark val="none"/>
        <c:tickLblPos val="nextTo"/>
        <c:spPr>
          <a:ln w="6350">
            <a:noFill/>
          </a:ln>
        </c:spPr>
        <c:txPr>
          <a:bodyPr/>
          <a:lstStyle/>
          <a:p>
            <a:pPr>
              <a:defRPr sz="1000" baseline="0" smtId="4294967295"/>
            </a:pPr>
            <a:endParaRPr lang="sv-SE"/>
          </a:p>
        </c:txPr>
        <c:crossAx val="249822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 algn="just">
        <a:defRPr sz="18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</c:v>
                </c:pt>
              </c:strCache>
            </c:strRef>
          </c:tx>
          <c:spPr>
            <a:solidFill>
              <a:srgbClr val="4989DC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796-6C40-8BC5-08D925BE9332}"/>
              </c:ext>
            </c:extLst>
          </c:dPt>
          <c:dPt>
            <c:idx val="1"/>
            <c:invertIfNegative val="0"/>
            <c:bubble3D val="0"/>
            <c:spPr>
              <a:solidFill>
                <a:srgbClr val="7ABF9A"/>
              </a:solidFill>
            </c:spPr>
            <c:extLst>
              <c:ext xmlns:c16="http://schemas.microsoft.com/office/drawing/2014/chart" uri="{C3380CC4-5D6E-409C-BE32-E72D297353CC}">
                <c16:uniqueId val="{00000003-B796-6C40-8BC5-08D925BE9332}"/>
              </c:ext>
            </c:extLst>
          </c:dPt>
          <c:dPt>
            <c:idx val="2"/>
            <c:invertIfNegative val="0"/>
            <c:bubble3D val="0"/>
            <c:spPr>
              <a:solidFill>
                <a:srgbClr val="FFCF20"/>
              </a:solidFill>
            </c:spPr>
            <c:extLst>
              <c:ext xmlns:c16="http://schemas.microsoft.com/office/drawing/2014/chart" uri="{C3380CC4-5D6E-409C-BE32-E72D297353CC}">
                <c16:uniqueId val="{00000005-B796-6C40-8BC5-08D925BE9332}"/>
              </c:ext>
            </c:extLst>
          </c:dPt>
          <c:dPt>
            <c:idx val="3"/>
            <c:invertIfNegative val="0"/>
            <c:bubble3D val="0"/>
            <c:spPr>
              <a:solidFill>
                <a:srgbClr val="FF6669"/>
              </a:solidFill>
            </c:spPr>
            <c:extLst>
              <c:ext xmlns:c16="http://schemas.microsoft.com/office/drawing/2014/chart" uri="{C3380CC4-5D6E-409C-BE32-E72D297353CC}">
                <c16:uniqueId val="{00000007-B796-6C40-8BC5-08D925BE9332}"/>
              </c:ext>
            </c:extLst>
          </c:dPt>
          <c:dPt>
            <c:idx val="4"/>
            <c:invertIfNegative val="0"/>
            <c:bubble3D val="0"/>
            <c:spPr>
              <a:solidFill>
                <a:srgbClr val="967ADC"/>
              </a:solidFill>
            </c:spPr>
            <c:extLst>
              <c:ext xmlns:c16="http://schemas.microsoft.com/office/drawing/2014/chart" uri="{C3380CC4-5D6E-409C-BE32-E72D297353CC}">
                <c16:uniqueId val="{00000009-B796-6C40-8BC5-08D925BE9332}"/>
              </c:ext>
            </c:extLst>
          </c:dPt>
          <c:dPt>
            <c:idx val="5"/>
            <c:invertIfNegative val="0"/>
            <c:bubble3D val="0"/>
            <c:spPr>
              <a:solidFill>
                <a:srgbClr val="90C4D7"/>
              </a:solidFill>
            </c:spPr>
            <c:extLst>
              <c:ext xmlns:c16="http://schemas.microsoft.com/office/drawing/2014/chart" uri="{C3380CC4-5D6E-409C-BE32-E72D297353CC}">
                <c16:uniqueId val="{0000000B-B796-6C40-8BC5-08D925BE9332}"/>
              </c:ext>
            </c:extLst>
          </c:dPt>
          <c:dPt>
            <c:idx val="6"/>
            <c:invertIfNegative val="0"/>
            <c:bubble3D val="0"/>
            <c:spPr>
              <a:solidFill>
                <a:srgbClr val="FF958E"/>
              </a:solidFill>
            </c:spPr>
            <c:extLst>
              <c:ext xmlns:c16="http://schemas.microsoft.com/office/drawing/2014/chart" uri="{C3380CC4-5D6E-409C-BE32-E72D297353CC}">
                <c16:uniqueId val="{0000000D-B796-6C40-8BC5-08D925BE9332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Grundskola (n = 4)</c:v>
                </c:pt>
                <c:pt idx="1">
                  <c:v>Gymnasie (n = 35)</c:v>
                </c:pt>
                <c:pt idx="2">
                  <c:v>Högskola/Universitet (n = 47)</c:v>
                </c:pt>
                <c:pt idx="3">
                  <c:v>Yrkeshögskoleutbildning (n = 8)</c:v>
                </c:pt>
                <c:pt idx="4">
                  <c:v>Annan yrkesutbildning (n = 14)</c:v>
                </c:pt>
                <c:pt idx="5">
                  <c:v>Komvux/Vuxenutbildning (n = 0)</c:v>
                </c:pt>
                <c:pt idx="6">
                  <c:v>Vet ej / ej svar (n = 1)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0.04</c:v>
                </c:pt>
                <c:pt idx="1">
                  <c:v>0.32</c:v>
                </c:pt>
                <c:pt idx="2">
                  <c:v>0.43</c:v>
                </c:pt>
                <c:pt idx="3">
                  <c:v>7.0000000000000007E-2</c:v>
                </c:pt>
                <c:pt idx="4">
                  <c:v>0.13</c:v>
                </c:pt>
                <c:pt idx="5">
                  <c:v>0</c:v>
                </c:pt>
                <c:pt idx="6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796-6C40-8BC5-08D925BE93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9822752"/>
        <c:axId val="249823928"/>
      </c:barChart>
      <c:catAx>
        <c:axId val="2498227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 baseline="0" smtId="4294967295"/>
            </a:pPr>
            <a:endParaRPr lang="sv-SE"/>
          </a:p>
        </c:txPr>
        <c:crossAx val="249823928"/>
        <c:crosses val="autoZero"/>
        <c:auto val="0"/>
        <c:lblAlgn val="ctr"/>
        <c:lblOffset val="100"/>
        <c:noMultiLvlLbl val="0"/>
      </c:catAx>
      <c:valAx>
        <c:axId val="249823928"/>
        <c:scaling>
          <c:orientation val="minMax"/>
          <c:max val="1"/>
          <c:min val="0"/>
        </c:scaling>
        <c:delete val="0"/>
        <c:axPos val="l"/>
        <c:majorGridlines>
          <c:spPr>
            <a:ln>
              <a:solidFill>
                <a:srgbClr val="D3D3D3"/>
              </a:solidFill>
            </a:ln>
          </c:spPr>
        </c:majorGridlines>
        <c:numFmt formatCode="0%" sourceLinked="0"/>
        <c:majorTickMark val="none"/>
        <c:minorTickMark val="none"/>
        <c:tickLblPos val="nextTo"/>
        <c:spPr>
          <a:ln w="6350">
            <a:noFill/>
          </a:ln>
        </c:spPr>
        <c:txPr>
          <a:bodyPr/>
          <a:lstStyle/>
          <a:p>
            <a:pPr>
              <a:defRPr sz="1000" baseline="0" smtId="4294967295"/>
            </a:pPr>
            <a:endParaRPr lang="sv-SE"/>
          </a:p>
        </c:txPr>
        <c:crossAx val="249822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 algn="just">
        <a:defRPr sz="18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FE8B168B-3FD5-2848-84F5-4BAAA2F237CE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BF6F94CD-D3A3-AB4C-9720-84D08575B0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26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F94CD-D3A3-AB4C-9720-84D08575B08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7513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F94CD-D3A3-AB4C-9720-84D08575B08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7694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F94CD-D3A3-AB4C-9720-84D08575B08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7694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F94CD-D3A3-AB4C-9720-84D08575B08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7694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F94CD-D3A3-AB4C-9720-84D08575B08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7694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F94CD-D3A3-AB4C-9720-84D08575B08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7694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F94CD-D3A3-AB4C-9720-84D08575B08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7694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F94CD-D3A3-AB4C-9720-84D08575B08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7694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F94CD-D3A3-AB4C-9720-84D08575B08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7694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F94CD-D3A3-AB4C-9720-84D08575B084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7694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F94CD-D3A3-AB4C-9720-84D08575B084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769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F94CD-D3A3-AB4C-9720-84D08575B08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7694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F94CD-D3A3-AB4C-9720-84D08575B084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7694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F94CD-D3A3-AB4C-9720-84D08575B084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7694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F94CD-D3A3-AB4C-9720-84D08575B084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7694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F94CD-D3A3-AB4C-9720-84D08575B084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769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F94CD-D3A3-AB4C-9720-84D08575B08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769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F94CD-D3A3-AB4C-9720-84D08575B08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769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F94CD-D3A3-AB4C-9720-84D08575B08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769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F94CD-D3A3-AB4C-9720-84D08575B08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769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F94CD-D3A3-AB4C-9720-84D08575B08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769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F94CD-D3A3-AB4C-9720-84D08575B08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7694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F94CD-D3A3-AB4C-9720-84D08575B08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769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1FEEEEFA-B857-7A4F-A6B3-ADE028A07D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700" y="-1"/>
            <a:ext cx="12204700" cy="6854695"/>
          </a:xfrm>
          <a:prstGeom prst="rect">
            <a:avLst/>
          </a:prstGeom>
        </p:spPr>
      </p:pic>
      <p:pic>
        <p:nvPicPr>
          <p:cNvPr id="8" name="Bildobjekt 7" descr="En bild som visar ritning&#10;&#10;Automatiskt genererad beskrivning">
            <a:extLst>
              <a:ext uri="{FF2B5EF4-FFF2-40B4-BE49-F238E27FC236}">
                <a16:creationId xmlns:a16="http://schemas.microsoft.com/office/drawing/2014/main" id="{7B78A0AC-67A7-584B-9D9C-B4ED4D7B51D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985" y="237475"/>
            <a:ext cx="1125855" cy="23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28888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8E825A9-797B-FD48-9065-E01AC803E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E0076C96-D6DC-9244-BB6D-9496F64798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14E7345-490F-C545-8F9F-7790FDC8E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3EF6F-8EB2-9846-AE1D-AAD0F3D3874E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239C6DD-A45F-4A43-A31C-C9484D81A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372F19D-4EBB-8A4B-AF8B-F5608D282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4985C-3454-B04B-854B-1F8D8E42CB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09231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27C83C5D-8736-BC42-8415-9FA4D9C597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9F043D6B-6EC1-D24A-87CE-AD8E2348B0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B6B3E33-42C2-4F47-84D3-7CD98B82F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3EF6F-8EB2-9846-AE1D-AAD0F3D3874E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C5D0EF2-48D0-3A4B-8A7D-0EA543F90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CE0CE0D-B390-9E47-8065-CFB69A59C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4985C-3454-B04B-854B-1F8D8E42CB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17189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9E21BD18-C359-E449-8E6E-9543526E6F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048" y="404283"/>
            <a:ext cx="10936537" cy="446927"/>
          </a:xfrm>
          <a:prstGeom prst="rect">
            <a:avLst/>
          </a:prstGeom>
        </p:spPr>
        <p:txBody>
          <a:bodyPr vert="horz" lIns="0" tIns="46800" rIns="0" bIns="45720" rtlCol="0" anchor="t" anchorCtr="0">
            <a:noAutofit/>
          </a:bodyPr>
          <a:lstStyle>
            <a:lvl1pPr algn="l">
              <a:defRPr sz="2667" b="0" i="0" cap="none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Heading</a:t>
            </a:r>
          </a:p>
        </p:txBody>
      </p:sp>
      <p:pic>
        <p:nvPicPr>
          <p:cNvPr id="14" name="Bildobjekt 13" descr="En bild som visar dator, sitter, bärbar dator, klocka&#10;&#10;Automatiskt genererad beskrivning">
            <a:extLst>
              <a:ext uri="{FF2B5EF4-FFF2-40B4-BE49-F238E27FC236}">
                <a16:creationId xmlns:a16="http://schemas.microsoft.com/office/drawing/2014/main" id="{D999B0D5-93E3-1148-9F46-9C9E10A275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2437" y="6534695"/>
            <a:ext cx="702340" cy="14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52300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DD13BC-6254-5E44-B7F9-4AD74072D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9027133-A4D0-134B-9CC7-D8C0F3B8C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187144A-FF43-2B48-A5C0-3378B19BD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3EF6F-8EB2-9846-AE1D-AAD0F3D3874E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072F90C-5FD9-C24A-9E03-C3839EDC9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4362E3C-67F2-DD4C-8DD7-84578E76B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4985C-3454-B04B-854B-1F8D8E42CB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52890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21774FD-E951-0A45-A555-7B7158585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EFF34DF-DEC2-9A4D-8DC1-50EEF9BB96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B311814-6B49-8D4A-B7A6-4E71D34E9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3EF6F-8EB2-9846-AE1D-AAD0F3D3874E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FB2DEA4-1818-1746-B6A3-4B574ACB5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8086322-1B98-E44C-B91F-783680AB7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4985C-3454-B04B-854B-1F8D8E42CB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3140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09BB6E5-A970-7D48-924A-3389549B5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DB8391F-3DBC-B34F-BB3A-AC24143D74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8373927-65E5-6448-8689-92A63EFC3A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CB271CA-8DD2-7B47-849D-27526FB45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3EF6F-8EB2-9846-AE1D-AAD0F3D3874E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7A3836D-0B0D-3D44-B740-811DC58D7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4F91DBA-901E-B649-8A88-97B27160B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4985C-3454-B04B-854B-1F8D8E42CB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7292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46B9FDE-39AF-BF41-B176-94094B2BE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B20E214-3815-F941-B76B-7939FDD6F9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247362E-72BE-3443-A51E-9FF196125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A32E5E7-18DC-014C-A8D2-7E2E65AF32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B773906E-56F9-8048-A067-47FCE3B7E5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7FB538CA-49D4-AF4A-B5E6-AAF31885C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3EF6F-8EB2-9846-AE1D-AAD0F3D3874E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973520F2-4B71-9D4A-A9AD-1063491AB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ADB5E868-6CA6-7E41-938A-800E2E07A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4985C-3454-B04B-854B-1F8D8E42CB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07047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7FBAC1-F868-3147-8C17-E6AEAF870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71380D5-7A1C-5944-9A24-91FF46C34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3EF6F-8EB2-9846-AE1D-AAD0F3D3874E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BD5E479-7621-9641-9624-8BCAA201B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D8AE50B-4AD3-2446-A892-FC2D6C8BA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4985C-3454-B04B-854B-1F8D8E42CB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591184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09DF758-E189-574B-98B8-8C51094FB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3EF6F-8EB2-9846-AE1D-AAD0F3D3874E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080DBDA-A6F1-E740-A334-0B13196F8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5591FEE-CD9D-D946-BC60-604C49D83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4985C-3454-B04B-854B-1F8D8E42CB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69294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05844A-147B-874E-B5F5-17AFAE412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3034E8A-16B4-A943-A25E-70F97BC7B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A5531FE-DFD6-A140-9CDE-26E929F153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436E4-D4F5-E446-89A4-FCA9E4BD3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3EF6F-8EB2-9846-AE1D-AAD0F3D3874E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7AC06A6-76A1-1740-81D9-585DC5384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FD12EB1-43D1-D141-B671-1C41488B8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4985C-3454-B04B-854B-1F8D8E42CB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45043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D365AB3-66F6-0A44-9C95-128FFB98F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CAA54CF9-FF5E-044F-BEEC-A49C02F0EA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800F93D-BFA2-A54F-B869-A2CF1C8238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08498F2-8A6D-1642-B3F0-367DD85CD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3EF6F-8EB2-9846-AE1D-AAD0F3D3874E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FF9BD23-7790-0049-A64B-E5E265BCC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AF6240F-00AF-EF49-8975-82D45363E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4985C-3454-B04B-854B-1F8D8E42CB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08068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CF9C3B33-1F9B-154F-A038-9C8648ADD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2B581B6-8F71-5444-92AE-4C3F0E0B99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1F65063-9535-C841-9172-40B6C1D2AF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3A3EF6F-8EB2-9846-AE1D-AAD0F3D3874E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F9F8AA9-1FE3-ED4A-BA89-41052ADCA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2688E5C-EFE4-FE40-A38A-280CA73C03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324985C-3454-B04B-854B-1F8D8E42CB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742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63A57E1-E417-8F43-A029-47A26A93D08E}"/>
              </a:ext>
            </a:extLst>
          </p:cNvPr>
          <p:cNvSpPr txBox="1"/>
          <p:nvPr/>
        </p:nvSpPr>
        <p:spPr>
          <a:xfrm>
            <a:off x="226423" y="2305883"/>
            <a:ext cx="11730446" cy="83099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sv-SE" sz="2800" b="1" spc="133" dirty="0">
                <a:solidFill>
                  <a:schemeClr val="bg1"/>
                </a:solidFill>
                <a:latin typeface="Fjalla One" panose="02000506040000020004" pitchFamily="2" charset="0"/>
                <a:ea typeface="Open Sans" panose="020B0606030504020204" pitchFamily="34" charset="0"/>
                <a:cs typeface="Arial" panose="020B0604020202020204" pitchFamily="34" charset="0"/>
              </a:rPr>
              <a:t>Kompetensbarometern i Jämtland Härjedalen </a:t>
            </a:r>
          </a:p>
          <a:p>
            <a:pPr algn="ctr"/>
            <a:r>
              <a:rPr lang="sv-SE" sz="2000" b="1" spc="133" dirty="0">
                <a:solidFill>
                  <a:schemeClr val="bg1"/>
                </a:solidFill>
                <a:latin typeface="Fjalla One" panose="02000506040000020004" pitchFamily="2" charset="0"/>
                <a:ea typeface="Open Sans" panose="020B0606030504020204" pitchFamily="34" charset="0"/>
                <a:cs typeface="Arial" panose="020B0604020202020204" pitchFamily="34" charset="0"/>
              </a:rPr>
              <a:t>nr 4 av 4 inom projektet Morgondagens medarbetare</a:t>
            </a:r>
          </a:p>
        </p:txBody>
      </p:sp>
      <p:sp>
        <p:nvSpPr>
          <p:cNvPr id="7" name="TextBox 6" descr="period">
            <a:extLst>
              <a:ext uri="{FF2B5EF4-FFF2-40B4-BE49-F238E27FC236}">
                <a16:creationId xmlns:a16="http://schemas.microsoft.com/office/drawing/2014/main" id="{55C80739-77E7-BC41-B935-320F9E7AD2DA}"/>
              </a:ext>
            </a:extLst>
          </p:cNvPr>
          <p:cNvSpPr txBox="1"/>
          <p:nvPr/>
        </p:nvSpPr>
        <p:spPr>
          <a:xfrm>
            <a:off x="226423" y="3291840"/>
            <a:ext cx="11730445" cy="487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600" dirty="0">
                <a:solidFill>
                  <a:schemeClr val="bg1"/>
                </a:solidFill>
                <a:latin typeface="Fjalla One" panose="02000506040000020004" pitchFamily="2" charset="0"/>
                <a:ea typeface="Open Sans" panose="020B0606030504020204" pitchFamily="34" charset="0"/>
                <a:cs typeface="Arial" panose="020B0604020202020204" pitchFamily="34" charset="0"/>
              </a:rPr>
              <a:t>Oktober 2022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FC495049-C03E-E969-0284-E7F6C484391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258942" y="5361502"/>
            <a:ext cx="2644902" cy="996305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46473246-4278-C086-3FBA-C92808A110D4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808309" y="5494080"/>
            <a:ext cx="2143561" cy="731151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2476883F-505D-3FE1-D2E4-336BD33B90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31353" y="223952"/>
            <a:ext cx="945140" cy="94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95453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ubrik 15" descr="description">
            <a:extLst>
              <a:ext uri="{FF2B5EF4-FFF2-40B4-BE49-F238E27FC236}">
                <a16:creationId xmlns:a16="http://schemas.microsoft.com/office/drawing/2014/main" id="{672A6638-F68E-8A42-A01C-BF8E528DA4DF}"/>
              </a:ext>
            </a:extLst>
          </p:cNvPr>
          <p:cNvSpPr txBox="1"/>
          <p:nvPr/>
        </p:nvSpPr>
        <p:spPr>
          <a:xfrm>
            <a:off x="631047" y="701463"/>
            <a:ext cx="9327892" cy="336551"/>
          </a:xfrm>
          <a:prstGeom prst="rect">
            <a:avLst/>
          </a:prstGeom>
        </p:spPr>
        <p:txBody>
          <a:bodyPr vert="horz" lIns="0" tIns="62400" rIns="0" bIns="6096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cap="none" baseline="0">
                <a:solidFill>
                  <a:schemeClr val="tx1"/>
                </a:solidFill>
                <a:latin typeface="Poppins Medium" pitchFamily="2" charset="77"/>
                <a:ea typeface="Poppins Medium" pitchFamily="2" charset="77"/>
                <a:cs typeface="Poppins Medium" pitchFamily="2" charset="77"/>
              </a:defRPr>
            </a:lvl1pPr>
          </a:lstStyle>
          <a:p>
            <a:endParaRPr lang="sv-SE" sz="1000" b="0">
              <a:solidFill>
                <a:srgbClr val="0035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4" name="Content Placeholder 5">
            <a:extLst>
              <a:ext uri="{FF2B5EF4-FFF2-40B4-BE49-F238E27FC236}">
                <a16:creationId xmlns:a16="http://schemas.microsoft.com/office/drawing/2014/main" id="{37890E90-2D7A-6649-B492-A6F354AA60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5643911"/>
              </p:ext>
            </p:extLst>
          </p:nvPr>
        </p:nvGraphicFramePr>
        <p:xfrm>
          <a:off x="624418" y="1570602"/>
          <a:ext cx="10943165" cy="4708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7" name="Platshållare för text 6" descr="title">
            <a:extLst>
              <a:ext uri="{FF2B5EF4-FFF2-40B4-BE49-F238E27FC236}">
                <a16:creationId xmlns:a16="http://schemas.microsoft.com/office/drawing/2014/main" id="{B0D25206-5747-4C4B-8484-06AC373C05B9}"/>
              </a:ext>
            </a:extLst>
          </p:cNvPr>
          <p:cNvSpPr txBox="1"/>
          <p:nvPr/>
        </p:nvSpPr>
        <p:spPr>
          <a:xfrm>
            <a:off x="572099" y="382696"/>
            <a:ext cx="10944685" cy="35533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800" dirty="0">
                <a:solidFill>
                  <a:srgbClr val="013455"/>
                </a:solidFill>
                <a:latin typeface="Fjalla One" panose="02000506040000020004" pitchFamily="2" charset="0"/>
                <a:cs typeface="Arial" panose="020B0604020202020204" pitchFamily="34" charset="0"/>
              </a:rPr>
              <a:t>Vilken huvudsaklig utbildningsnivå hade de nyanställda medarbetarna?</a:t>
            </a:r>
          </a:p>
        </p:txBody>
      </p:sp>
      <p:pic>
        <p:nvPicPr>
          <p:cNvPr id="2" name="picture">
            <a:extLst>
              <a:ext uri="{FF2B5EF4-FFF2-40B4-BE49-F238E27FC236}">
                <a16:creationId xmlns:a16="http://schemas.microsoft.com/office/drawing/2014/main" id="{E14946B2-5145-F147-D84C-BB70479A402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584" y="269213"/>
            <a:ext cx="582295" cy="58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195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ubrik 15" descr="description">
            <a:extLst>
              <a:ext uri="{FF2B5EF4-FFF2-40B4-BE49-F238E27FC236}">
                <a16:creationId xmlns:a16="http://schemas.microsoft.com/office/drawing/2014/main" id="{672A6638-F68E-8A42-A01C-BF8E528DA4DF}"/>
              </a:ext>
            </a:extLst>
          </p:cNvPr>
          <p:cNvSpPr txBox="1"/>
          <p:nvPr/>
        </p:nvSpPr>
        <p:spPr>
          <a:xfrm>
            <a:off x="631047" y="701463"/>
            <a:ext cx="9327892" cy="336551"/>
          </a:xfrm>
          <a:prstGeom prst="rect">
            <a:avLst/>
          </a:prstGeom>
        </p:spPr>
        <p:txBody>
          <a:bodyPr vert="horz" lIns="0" tIns="62400" rIns="0" bIns="6096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cap="none" baseline="0">
                <a:solidFill>
                  <a:schemeClr val="tx1"/>
                </a:solidFill>
                <a:latin typeface="Poppins Medium" pitchFamily="2" charset="77"/>
                <a:ea typeface="Poppins Medium" pitchFamily="2" charset="77"/>
                <a:cs typeface="Poppins Medium" pitchFamily="2" charset="77"/>
              </a:defRPr>
            </a:lvl1pPr>
          </a:lstStyle>
          <a:p>
            <a:r>
              <a:rPr lang="sv-SE" sz="1000" b="0">
                <a:solidFill>
                  <a:srgbClr val="0035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Ange den senast avslutade och högsta utbildningen.</a:t>
            </a:r>
          </a:p>
        </p:txBody>
      </p:sp>
      <p:graphicFrame>
        <p:nvGraphicFramePr>
          <p:cNvPr id="34" name="Content Placeholder 5">
            <a:extLst>
              <a:ext uri="{FF2B5EF4-FFF2-40B4-BE49-F238E27FC236}">
                <a16:creationId xmlns:a16="http://schemas.microsoft.com/office/drawing/2014/main" id="{37890E90-2D7A-6649-B492-A6F354AA60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5643911"/>
              </p:ext>
            </p:extLst>
          </p:nvPr>
        </p:nvGraphicFramePr>
        <p:xfrm>
          <a:off x="624418" y="1570602"/>
          <a:ext cx="10943165" cy="4708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7" name="Platshållare för text 6" descr="title">
            <a:extLst>
              <a:ext uri="{FF2B5EF4-FFF2-40B4-BE49-F238E27FC236}">
                <a16:creationId xmlns:a16="http://schemas.microsoft.com/office/drawing/2014/main" id="{B0D25206-5747-4C4B-8484-06AC373C05B9}"/>
              </a:ext>
            </a:extLst>
          </p:cNvPr>
          <p:cNvSpPr txBox="1"/>
          <p:nvPr/>
        </p:nvSpPr>
        <p:spPr>
          <a:xfrm>
            <a:off x="572099" y="382696"/>
            <a:ext cx="10944685" cy="35533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800" dirty="0">
                <a:solidFill>
                  <a:srgbClr val="013455"/>
                </a:solidFill>
                <a:latin typeface="Fjalla One" panose="02000506040000020004" pitchFamily="2" charset="0"/>
                <a:cs typeface="Arial" panose="020B0604020202020204" pitchFamily="34" charset="0"/>
              </a:rPr>
              <a:t>Vilken utbildningsnivå har du själv?</a:t>
            </a:r>
          </a:p>
        </p:txBody>
      </p:sp>
      <p:pic>
        <p:nvPicPr>
          <p:cNvPr id="2" name="picture">
            <a:extLst>
              <a:ext uri="{FF2B5EF4-FFF2-40B4-BE49-F238E27FC236}">
                <a16:creationId xmlns:a16="http://schemas.microsoft.com/office/drawing/2014/main" id="{A6986E7F-D7E0-0660-BAB0-3F18B6EA8A3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584" y="269213"/>
            <a:ext cx="582295" cy="58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195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ubrik 15" descr="description">
            <a:extLst>
              <a:ext uri="{FF2B5EF4-FFF2-40B4-BE49-F238E27FC236}">
                <a16:creationId xmlns:a16="http://schemas.microsoft.com/office/drawing/2014/main" id="{672A6638-F68E-8A42-A01C-BF8E528DA4DF}"/>
              </a:ext>
            </a:extLst>
          </p:cNvPr>
          <p:cNvSpPr txBox="1"/>
          <p:nvPr/>
        </p:nvSpPr>
        <p:spPr>
          <a:xfrm>
            <a:off x="631047" y="701463"/>
            <a:ext cx="9327892" cy="336551"/>
          </a:xfrm>
          <a:prstGeom prst="rect">
            <a:avLst/>
          </a:prstGeom>
        </p:spPr>
        <p:txBody>
          <a:bodyPr vert="horz" lIns="0" tIns="62400" rIns="0" bIns="6096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cap="none" baseline="0">
                <a:solidFill>
                  <a:schemeClr val="tx1"/>
                </a:solidFill>
                <a:latin typeface="Poppins Medium" pitchFamily="2" charset="77"/>
                <a:ea typeface="Poppins Medium" pitchFamily="2" charset="77"/>
                <a:cs typeface="Poppins Medium" pitchFamily="2" charset="77"/>
              </a:defRPr>
            </a:lvl1pPr>
          </a:lstStyle>
          <a:p>
            <a:endParaRPr lang="sv-SE" sz="1000" b="0">
              <a:solidFill>
                <a:srgbClr val="0035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New shape"/>
          <p:cNvSpPr/>
          <p:nvPr/>
        </p:nvSpPr>
        <p:spPr>
          <a:xfrm>
            <a:off x="624417" y="869738"/>
            <a:ext cx="10943165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None/>
              <a:defRPr>
                <a:solidFill>
                  <a:srgbClr val="000000"/>
                </a:solidFill>
              </a:defRPr>
            </a:pPr>
            <a:r>
              <a:rPr b="1" dirty="0" err="1">
                <a:latin typeface="Fjalla One" panose="02000506040000020004" pitchFamily="2" charset="0"/>
              </a:rPr>
              <a:t>Vilken</a:t>
            </a:r>
            <a:r>
              <a:rPr b="1" dirty="0">
                <a:latin typeface="Fjalla One" panose="02000506040000020004" pitchFamily="2" charset="0"/>
              </a:rPr>
              <a:t> </a:t>
            </a:r>
            <a:r>
              <a:rPr b="1" dirty="0" err="1">
                <a:latin typeface="Fjalla One" panose="02000506040000020004" pitchFamily="2" charset="0"/>
              </a:rPr>
              <a:t>typ</a:t>
            </a:r>
            <a:r>
              <a:rPr b="1" dirty="0">
                <a:latin typeface="Fjalla One" panose="02000506040000020004" pitchFamily="2" charset="0"/>
              </a:rPr>
              <a:t> av </a:t>
            </a:r>
            <a:r>
              <a:rPr b="1" dirty="0" err="1">
                <a:latin typeface="Fjalla One" panose="02000506040000020004" pitchFamily="2" charset="0"/>
              </a:rPr>
              <a:t>kompetens</a:t>
            </a:r>
            <a:r>
              <a:rPr b="1" dirty="0">
                <a:latin typeface="Fjalla One" panose="02000506040000020004" pitchFamily="2" charset="0"/>
              </a:rPr>
              <a:t> </a:t>
            </a:r>
            <a:r>
              <a:rPr b="1" dirty="0" err="1">
                <a:latin typeface="Fjalla One" panose="02000506040000020004" pitchFamily="2" charset="0"/>
              </a:rPr>
              <a:t>skulle</a:t>
            </a:r>
            <a:r>
              <a:rPr b="1" dirty="0">
                <a:latin typeface="Fjalla One" panose="02000506040000020004" pitchFamily="2" charset="0"/>
              </a:rPr>
              <a:t> du </a:t>
            </a:r>
            <a:r>
              <a:rPr b="1" dirty="0" err="1">
                <a:latin typeface="Fjalla One" panose="02000506040000020004" pitchFamily="2" charset="0"/>
              </a:rPr>
              <a:t>behöva</a:t>
            </a:r>
            <a:r>
              <a:rPr b="1" dirty="0">
                <a:latin typeface="Fjalla One" panose="02000506040000020004" pitchFamily="2" charset="0"/>
              </a:rPr>
              <a:t> </a:t>
            </a:r>
            <a:r>
              <a:rPr b="1" dirty="0" err="1">
                <a:latin typeface="Fjalla One" panose="02000506040000020004" pitchFamily="2" charset="0"/>
              </a:rPr>
              <a:t>rekrytera</a:t>
            </a:r>
            <a:r>
              <a:rPr b="1" dirty="0">
                <a:latin typeface="Fjalla One" panose="02000506040000020004" pitchFamily="2" charset="0"/>
              </a:rPr>
              <a:t> de </a:t>
            </a:r>
            <a:r>
              <a:rPr b="1" dirty="0" err="1">
                <a:latin typeface="Fjalla One" panose="02000506040000020004" pitchFamily="2" charset="0"/>
              </a:rPr>
              <a:t>närmaste</a:t>
            </a:r>
            <a:r>
              <a:rPr b="1" dirty="0">
                <a:latin typeface="Fjalla One" panose="02000506040000020004" pitchFamily="2" charset="0"/>
              </a:rPr>
              <a:t> </a:t>
            </a:r>
            <a:r>
              <a:rPr b="1" dirty="0" err="1">
                <a:latin typeface="Fjalla One" panose="02000506040000020004" pitchFamily="2" charset="0"/>
              </a:rPr>
              <a:t>åren</a:t>
            </a:r>
            <a:r>
              <a:rPr b="1" dirty="0">
                <a:latin typeface="Fjalla One" panose="02000506040000020004" pitchFamily="2" charset="0"/>
              </a:rPr>
              <a:t>?</a:t>
            </a:r>
          </a:p>
        </p:txBody>
      </p:sp>
      <p:pic>
        <p:nvPicPr>
          <p:cNvPr id="40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631047" y="1478121"/>
            <a:ext cx="10943165" cy="4708209"/>
          </a:xfrm>
          <a:prstGeom prst="rect">
            <a:avLst/>
          </a:prstGeom>
        </p:spPr>
      </p:pic>
      <p:sp>
        <p:nvSpPr>
          <p:cNvPr id="41" name="New shape"/>
          <p:cNvSpPr/>
          <p:nvPr/>
        </p:nvSpPr>
        <p:spPr>
          <a:xfrm>
            <a:off x="5702300" y="6399054"/>
            <a:ext cx="736600" cy="228600"/>
          </a:xfrm>
          <a:prstGeom prst="rect">
            <a:avLst/>
          </a:prstGeom>
          <a:solidFill>
            <a:srgbClr val="4989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defRPr sz="900"/>
            </a:pPr>
            <a:r>
              <a:t>(n = 108)</a:t>
            </a:r>
          </a:p>
        </p:txBody>
      </p:sp>
      <p:pic>
        <p:nvPicPr>
          <p:cNvPr id="2" name="picture">
            <a:extLst>
              <a:ext uri="{FF2B5EF4-FFF2-40B4-BE49-F238E27FC236}">
                <a16:creationId xmlns:a16="http://schemas.microsoft.com/office/drawing/2014/main" id="{667800E8-D8DB-88A7-F680-8FF026B51F8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584" y="269213"/>
            <a:ext cx="582295" cy="58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195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ubrik 15" descr="description">
            <a:extLst>
              <a:ext uri="{FF2B5EF4-FFF2-40B4-BE49-F238E27FC236}">
                <a16:creationId xmlns:a16="http://schemas.microsoft.com/office/drawing/2014/main" id="{672A6638-F68E-8A42-A01C-BF8E528DA4DF}"/>
              </a:ext>
            </a:extLst>
          </p:cNvPr>
          <p:cNvSpPr txBox="1"/>
          <p:nvPr/>
        </p:nvSpPr>
        <p:spPr>
          <a:xfrm>
            <a:off x="631047" y="701463"/>
            <a:ext cx="9327892" cy="336551"/>
          </a:xfrm>
          <a:prstGeom prst="rect">
            <a:avLst/>
          </a:prstGeom>
        </p:spPr>
        <p:txBody>
          <a:bodyPr vert="horz" lIns="0" tIns="62400" rIns="0" bIns="6096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cap="none" baseline="0">
                <a:solidFill>
                  <a:schemeClr val="tx1"/>
                </a:solidFill>
                <a:latin typeface="Poppins Medium" pitchFamily="2" charset="77"/>
                <a:ea typeface="Poppins Medium" pitchFamily="2" charset="77"/>
                <a:cs typeface="Poppins Medium" pitchFamily="2" charset="77"/>
              </a:defRPr>
            </a:lvl1pPr>
          </a:lstStyle>
          <a:p>
            <a:endParaRPr lang="sv-SE" sz="1000" b="0">
              <a:solidFill>
                <a:srgbClr val="0035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4" name="Content Placeholder 5">
            <a:extLst>
              <a:ext uri="{FF2B5EF4-FFF2-40B4-BE49-F238E27FC236}">
                <a16:creationId xmlns:a16="http://schemas.microsoft.com/office/drawing/2014/main" id="{37890E90-2D7A-6649-B492-A6F354AA60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5643911"/>
              </p:ext>
            </p:extLst>
          </p:nvPr>
        </p:nvGraphicFramePr>
        <p:xfrm>
          <a:off x="624418" y="1570602"/>
          <a:ext cx="10943165" cy="4708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7" name="Platshållare för text 6" descr="title">
            <a:extLst>
              <a:ext uri="{FF2B5EF4-FFF2-40B4-BE49-F238E27FC236}">
                <a16:creationId xmlns:a16="http://schemas.microsoft.com/office/drawing/2014/main" id="{B0D25206-5747-4C4B-8484-06AC373C05B9}"/>
              </a:ext>
            </a:extLst>
          </p:cNvPr>
          <p:cNvSpPr txBox="1"/>
          <p:nvPr/>
        </p:nvSpPr>
        <p:spPr>
          <a:xfrm>
            <a:off x="572099" y="382696"/>
            <a:ext cx="10944685" cy="35533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800" dirty="0">
                <a:solidFill>
                  <a:srgbClr val="013455"/>
                </a:solidFill>
                <a:latin typeface="Fjalla One" panose="02000506040000020004" pitchFamily="2" charset="0"/>
                <a:cs typeface="Arial" panose="020B0604020202020204" pitchFamily="34" charset="0"/>
              </a:rPr>
              <a:t>Hur bedömer du utsikterna för att rekrytera den kompetens som ni behöver?</a:t>
            </a:r>
          </a:p>
        </p:txBody>
      </p:sp>
      <p:sp>
        <p:nvSpPr>
          <p:cNvPr id="39" name="New shape"/>
          <p:cNvSpPr/>
          <p:nvPr/>
        </p:nvSpPr>
        <p:spPr>
          <a:xfrm>
            <a:off x="624418" y="6278811"/>
            <a:ext cx="1270000" cy="381000"/>
          </a:xfrm>
          <a:prstGeom prst="rect">
            <a:avLst/>
          </a:prstGeom>
          <a:solidFill>
            <a:srgbClr val="4989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400"/>
            </a:pPr>
            <a:r>
              <a:t>Medel: 4.18</a:t>
            </a:r>
          </a:p>
        </p:txBody>
      </p:sp>
      <p:pic>
        <p:nvPicPr>
          <p:cNvPr id="2" name="picture">
            <a:extLst>
              <a:ext uri="{FF2B5EF4-FFF2-40B4-BE49-F238E27FC236}">
                <a16:creationId xmlns:a16="http://schemas.microsoft.com/office/drawing/2014/main" id="{009575FA-C37E-1977-77C2-2132468B3F3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584" y="269213"/>
            <a:ext cx="582295" cy="58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195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ubrik 15" descr="description">
            <a:extLst>
              <a:ext uri="{FF2B5EF4-FFF2-40B4-BE49-F238E27FC236}">
                <a16:creationId xmlns:a16="http://schemas.microsoft.com/office/drawing/2014/main" id="{672A6638-F68E-8A42-A01C-BF8E528DA4DF}"/>
              </a:ext>
            </a:extLst>
          </p:cNvPr>
          <p:cNvSpPr txBox="1"/>
          <p:nvPr/>
        </p:nvSpPr>
        <p:spPr>
          <a:xfrm>
            <a:off x="631047" y="701463"/>
            <a:ext cx="9327892" cy="336551"/>
          </a:xfrm>
          <a:prstGeom prst="rect">
            <a:avLst/>
          </a:prstGeom>
        </p:spPr>
        <p:txBody>
          <a:bodyPr vert="horz" lIns="0" tIns="62400" rIns="0" bIns="6096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cap="none" baseline="0">
                <a:solidFill>
                  <a:schemeClr val="tx1"/>
                </a:solidFill>
                <a:latin typeface="Poppins Medium" pitchFamily="2" charset="77"/>
                <a:ea typeface="Poppins Medium" pitchFamily="2" charset="77"/>
                <a:cs typeface="Poppins Medium" pitchFamily="2" charset="77"/>
              </a:defRPr>
            </a:lvl1pPr>
          </a:lstStyle>
          <a:p>
            <a:endParaRPr lang="sv-SE" sz="1000" b="0">
              <a:solidFill>
                <a:srgbClr val="0035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4" name="Content Placeholder 5">
            <a:extLst>
              <a:ext uri="{FF2B5EF4-FFF2-40B4-BE49-F238E27FC236}">
                <a16:creationId xmlns:a16="http://schemas.microsoft.com/office/drawing/2014/main" id="{37890E90-2D7A-6649-B492-A6F354AA60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5643911"/>
              </p:ext>
            </p:extLst>
          </p:nvPr>
        </p:nvGraphicFramePr>
        <p:xfrm>
          <a:off x="624418" y="1570602"/>
          <a:ext cx="10943165" cy="4708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7" name="Platshållare för text 6" descr="title">
            <a:extLst>
              <a:ext uri="{FF2B5EF4-FFF2-40B4-BE49-F238E27FC236}">
                <a16:creationId xmlns:a16="http://schemas.microsoft.com/office/drawing/2014/main" id="{B0D25206-5747-4C4B-8484-06AC373C05B9}"/>
              </a:ext>
            </a:extLst>
          </p:cNvPr>
          <p:cNvSpPr txBox="1"/>
          <p:nvPr/>
        </p:nvSpPr>
        <p:spPr>
          <a:xfrm>
            <a:off x="572099" y="382696"/>
            <a:ext cx="10944685" cy="35533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800" dirty="0">
                <a:solidFill>
                  <a:srgbClr val="013455"/>
                </a:solidFill>
                <a:latin typeface="Fjalla One" panose="02000506040000020004" pitchFamily="2" charset="0"/>
                <a:cs typeface="Arial" panose="020B0604020202020204" pitchFamily="34" charset="0"/>
              </a:rPr>
              <a:t>Bedömer du att företaget/organisationen om tre år kommer att ha:</a:t>
            </a:r>
          </a:p>
        </p:txBody>
      </p:sp>
      <p:pic>
        <p:nvPicPr>
          <p:cNvPr id="2" name="picture">
            <a:extLst>
              <a:ext uri="{FF2B5EF4-FFF2-40B4-BE49-F238E27FC236}">
                <a16:creationId xmlns:a16="http://schemas.microsoft.com/office/drawing/2014/main" id="{3E6CA080-EC78-5928-C601-3315B7BFB4F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584" y="269213"/>
            <a:ext cx="582295" cy="58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195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ubrik 15" descr="description">
            <a:extLst>
              <a:ext uri="{FF2B5EF4-FFF2-40B4-BE49-F238E27FC236}">
                <a16:creationId xmlns:a16="http://schemas.microsoft.com/office/drawing/2014/main" id="{672A6638-F68E-8A42-A01C-BF8E528DA4DF}"/>
              </a:ext>
            </a:extLst>
          </p:cNvPr>
          <p:cNvSpPr txBox="1"/>
          <p:nvPr/>
        </p:nvSpPr>
        <p:spPr>
          <a:xfrm>
            <a:off x="631047" y="701463"/>
            <a:ext cx="9327892" cy="336551"/>
          </a:xfrm>
          <a:prstGeom prst="rect">
            <a:avLst/>
          </a:prstGeom>
        </p:spPr>
        <p:txBody>
          <a:bodyPr vert="horz" lIns="0" tIns="62400" rIns="0" bIns="6096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cap="none" baseline="0">
                <a:solidFill>
                  <a:schemeClr val="tx1"/>
                </a:solidFill>
                <a:latin typeface="Poppins Medium" pitchFamily="2" charset="77"/>
                <a:ea typeface="Poppins Medium" pitchFamily="2" charset="77"/>
                <a:cs typeface="Poppins Medium" pitchFamily="2" charset="77"/>
              </a:defRPr>
            </a:lvl1pPr>
          </a:lstStyle>
          <a:p>
            <a:endParaRPr lang="sv-SE" sz="1000" b="0">
              <a:solidFill>
                <a:srgbClr val="0035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New shape"/>
          <p:cNvSpPr/>
          <p:nvPr/>
        </p:nvSpPr>
        <p:spPr>
          <a:xfrm>
            <a:off x="599017" y="772187"/>
            <a:ext cx="10943165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None/>
              <a:defRPr>
                <a:solidFill>
                  <a:srgbClr val="000000"/>
                </a:solidFill>
              </a:defRPr>
            </a:pPr>
            <a:r>
              <a:rPr b="1" dirty="0" err="1">
                <a:latin typeface="Fjalla One" panose="02000506040000020004" pitchFamily="2" charset="0"/>
              </a:rPr>
              <a:t>Vilken</a:t>
            </a:r>
            <a:r>
              <a:rPr b="1" dirty="0">
                <a:latin typeface="Fjalla One" panose="02000506040000020004" pitchFamily="2" charset="0"/>
              </a:rPr>
              <a:t> </a:t>
            </a:r>
            <a:r>
              <a:rPr b="1" dirty="0" err="1">
                <a:latin typeface="Fjalla One" panose="02000506040000020004" pitchFamily="2" charset="0"/>
              </a:rPr>
              <a:t>mer</a:t>
            </a:r>
            <a:r>
              <a:rPr b="1" dirty="0">
                <a:latin typeface="Fjalla One" panose="02000506040000020004" pitchFamily="2" charset="0"/>
              </a:rPr>
              <a:t> </a:t>
            </a:r>
            <a:r>
              <a:rPr b="1" dirty="0" err="1">
                <a:latin typeface="Fjalla One" panose="02000506040000020004" pitchFamily="2" charset="0"/>
              </a:rPr>
              <a:t>specifik</a:t>
            </a:r>
            <a:r>
              <a:rPr b="1" dirty="0">
                <a:latin typeface="Fjalla One" panose="02000506040000020004" pitchFamily="2" charset="0"/>
              </a:rPr>
              <a:t> </a:t>
            </a:r>
            <a:r>
              <a:rPr b="1" dirty="0" err="1">
                <a:latin typeface="Fjalla One" panose="02000506040000020004" pitchFamily="2" charset="0"/>
              </a:rPr>
              <a:t>kompetens</a:t>
            </a:r>
            <a:r>
              <a:rPr b="1" dirty="0">
                <a:latin typeface="Fjalla One" panose="02000506040000020004" pitchFamily="2" charset="0"/>
              </a:rPr>
              <a:t> </a:t>
            </a:r>
            <a:r>
              <a:rPr b="1" dirty="0" err="1">
                <a:latin typeface="Fjalla One" panose="02000506040000020004" pitchFamily="2" charset="0"/>
              </a:rPr>
              <a:t>tror</a:t>
            </a:r>
            <a:r>
              <a:rPr b="1" dirty="0">
                <a:latin typeface="Fjalla One" panose="02000506040000020004" pitchFamily="2" charset="0"/>
              </a:rPr>
              <a:t> du </a:t>
            </a:r>
            <a:r>
              <a:rPr b="1" dirty="0" err="1">
                <a:latin typeface="Fjalla One" panose="02000506040000020004" pitchFamily="2" charset="0"/>
              </a:rPr>
              <a:t>att</a:t>
            </a:r>
            <a:r>
              <a:rPr b="1" dirty="0">
                <a:latin typeface="Fjalla One" panose="02000506040000020004" pitchFamily="2" charset="0"/>
              </a:rPr>
              <a:t> "</a:t>
            </a:r>
            <a:r>
              <a:rPr b="1" dirty="0" err="1">
                <a:latin typeface="Fjalla One" panose="02000506040000020004" pitchFamily="2" charset="0"/>
              </a:rPr>
              <a:t>Morgondagens</a:t>
            </a:r>
            <a:r>
              <a:rPr b="1" dirty="0">
                <a:latin typeface="Fjalla One" panose="02000506040000020004" pitchFamily="2" charset="0"/>
              </a:rPr>
              <a:t> </a:t>
            </a:r>
            <a:r>
              <a:rPr b="1" dirty="0" err="1">
                <a:latin typeface="Fjalla One" panose="02000506040000020004" pitchFamily="2" charset="0"/>
              </a:rPr>
              <a:t>medarbetare</a:t>
            </a:r>
            <a:r>
              <a:rPr b="1" dirty="0">
                <a:latin typeface="Fjalla One" panose="02000506040000020004" pitchFamily="2" charset="0"/>
              </a:rPr>
              <a:t>" </a:t>
            </a:r>
            <a:r>
              <a:rPr b="1" dirty="0" err="1">
                <a:latin typeface="Fjalla One" panose="02000506040000020004" pitchFamily="2" charset="0"/>
              </a:rPr>
              <a:t>inom</a:t>
            </a:r>
            <a:r>
              <a:rPr b="1" dirty="0">
                <a:latin typeface="Fjalla One" panose="02000506040000020004" pitchFamily="2" charset="0"/>
              </a:rPr>
              <a:t> </a:t>
            </a:r>
            <a:r>
              <a:rPr b="1" dirty="0" err="1">
                <a:latin typeface="Fjalla One" panose="02000506040000020004" pitchFamily="2" charset="0"/>
              </a:rPr>
              <a:t>besöksnäringen</a:t>
            </a:r>
            <a:r>
              <a:rPr b="1" dirty="0">
                <a:latin typeface="Fjalla One" panose="02000506040000020004" pitchFamily="2" charset="0"/>
              </a:rPr>
              <a:t> </a:t>
            </a:r>
            <a:r>
              <a:rPr b="1" dirty="0" err="1">
                <a:latin typeface="Fjalla One" panose="02000506040000020004" pitchFamily="2" charset="0"/>
              </a:rPr>
              <a:t>kommer</a:t>
            </a:r>
            <a:r>
              <a:rPr b="1" dirty="0">
                <a:latin typeface="Fjalla One" panose="02000506040000020004" pitchFamily="2" charset="0"/>
              </a:rPr>
              <a:t> </a:t>
            </a:r>
            <a:r>
              <a:rPr b="1" dirty="0" err="1">
                <a:latin typeface="Fjalla One" panose="02000506040000020004" pitchFamily="2" charset="0"/>
              </a:rPr>
              <a:t>att</a:t>
            </a:r>
            <a:r>
              <a:rPr b="1" dirty="0">
                <a:latin typeface="Fjalla One" panose="02000506040000020004" pitchFamily="2" charset="0"/>
              </a:rPr>
              <a:t> </a:t>
            </a:r>
            <a:r>
              <a:rPr b="1" dirty="0" err="1">
                <a:latin typeface="Fjalla One" panose="02000506040000020004" pitchFamily="2" charset="0"/>
              </a:rPr>
              <a:t>behöva</a:t>
            </a:r>
            <a:r>
              <a:rPr b="1" dirty="0">
                <a:latin typeface="Fjalla One" panose="02000506040000020004" pitchFamily="2" charset="0"/>
              </a:rPr>
              <a:t> </a:t>
            </a:r>
            <a:r>
              <a:rPr b="1" dirty="0" err="1">
                <a:latin typeface="Fjalla One" panose="02000506040000020004" pitchFamily="2" charset="0"/>
              </a:rPr>
              <a:t>i</a:t>
            </a:r>
            <a:r>
              <a:rPr b="1" dirty="0">
                <a:latin typeface="Fjalla One" panose="02000506040000020004" pitchFamily="2" charset="0"/>
              </a:rPr>
              <a:t> </a:t>
            </a:r>
            <a:r>
              <a:rPr b="1" dirty="0" err="1">
                <a:latin typeface="Fjalla One" panose="02000506040000020004" pitchFamily="2" charset="0"/>
              </a:rPr>
              <a:t>framtiden</a:t>
            </a:r>
            <a:r>
              <a:rPr b="1" dirty="0">
                <a:latin typeface="Fjalla One" panose="02000506040000020004" pitchFamily="2" charset="0"/>
              </a:rPr>
              <a:t>  </a:t>
            </a:r>
            <a:r>
              <a:rPr b="1" dirty="0" err="1">
                <a:latin typeface="Fjalla One" panose="02000506040000020004" pitchFamily="2" charset="0"/>
              </a:rPr>
              <a:t>jämfört</a:t>
            </a:r>
            <a:r>
              <a:rPr b="1" dirty="0">
                <a:latin typeface="Fjalla One" panose="02000506040000020004" pitchFamily="2" charset="0"/>
              </a:rPr>
              <a:t> med </a:t>
            </a:r>
            <a:r>
              <a:rPr b="1" dirty="0" err="1">
                <a:latin typeface="Fjalla One" panose="02000506040000020004" pitchFamily="2" charset="0"/>
              </a:rPr>
              <a:t>idag</a:t>
            </a:r>
            <a:r>
              <a:rPr b="1" dirty="0">
                <a:latin typeface="Fjalla One" panose="02000506040000020004" pitchFamily="2" charset="0"/>
              </a:rPr>
              <a:t>?</a:t>
            </a:r>
          </a:p>
        </p:txBody>
      </p:sp>
      <p:pic>
        <p:nvPicPr>
          <p:cNvPr id="40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631047" y="1575672"/>
            <a:ext cx="10943165" cy="4708209"/>
          </a:xfrm>
          <a:prstGeom prst="rect">
            <a:avLst/>
          </a:prstGeom>
        </p:spPr>
      </p:pic>
      <p:sp>
        <p:nvSpPr>
          <p:cNvPr id="41" name="New shape"/>
          <p:cNvSpPr/>
          <p:nvPr/>
        </p:nvSpPr>
        <p:spPr>
          <a:xfrm>
            <a:off x="5715000" y="6399054"/>
            <a:ext cx="711200" cy="228600"/>
          </a:xfrm>
          <a:prstGeom prst="rect">
            <a:avLst/>
          </a:prstGeom>
          <a:solidFill>
            <a:srgbClr val="4989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defRPr sz="900"/>
            </a:pPr>
            <a:r>
              <a:t>(n = 80)</a:t>
            </a:r>
          </a:p>
        </p:txBody>
      </p:sp>
      <p:pic>
        <p:nvPicPr>
          <p:cNvPr id="2" name="picture">
            <a:extLst>
              <a:ext uri="{FF2B5EF4-FFF2-40B4-BE49-F238E27FC236}">
                <a16:creationId xmlns:a16="http://schemas.microsoft.com/office/drawing/2014/main" id="{BBB2C9D2-236E-01CF-BAEE-F68737D7810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5471" y="131862"/>
            <a:ext cx="582295" cy="58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195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ubrik 15" descr="description">
            <a:extLst>
              <a:ext uri="{FF2B5EF4-FFF2-40B4-BE49-F238E27FC236}">
                <a16:creationId xmlns:a16="http://schemas.microsoft.com/office/drawing/2014/main" id="{672A6638-F68E-8A42-A01C-BF8E528DA4DF}"/>
              </a:ext>
            </a:extLst>
          </p:cNvPr>
          <p:cNvSpPr txBox="1"/>
          <p:nvPr/>
        </p:nvSpPr>
        <p:spPr>
          <a:xfrm>
            <a:off x="631047" y="701463"/>
            <a:ext cx="9327892" cy="336551"/>
          </a:xfrm>
          <a:prstGeom prst="rect">
            <a:avLst/>
          </a:prstGeom>
        </p:spPr>
        <p:txBody>
          <a:bodyPr vert="horz" lIns="0" tIns="62400" rIns="0" bIns="6096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cap="none" baseline="0">
                <a:solidFill>
                  <a:schemeClr val="tx1"/>
                </a:solidFill>
                <a:latin typeface="Poppins Medium" pitchFamily="2" charset="77"/>
                <a:ea typeface="Poppins Medium" pitchFamily="2" charset="77"/>
                <a:cs typeface="Poppins Medium" pitchFamily="2" charset="77"/>
              </a:defRPr>
            </a:lvl1pPr>
          </a:lstStyle>
          <a:p>
            <a:endParaRPr lang="sv-SE" sz="1000" b="0">
              <a:solidFill>
                <a:srgbClr val="0035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New shape"/>
          <p:cNvSpPr/>
          <p:nvPr/>
        </p:nvSpPr>
        <p:spPr>
          <a:xfrm>
            <a:off x="624417" y="847514"/>
            <a:ext cx="10943165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None/>
              <a:defRPr>
                <a:solidFill>
                  <a:srgbClr val="000000"/>
                </a:solidFill>
              </a:defRPr>
            </a:pPr>
            <a:r>
              <a:rPr b="1" dirty="0" err="1">
                <a:latin typeface="Fjalla One" panose="02000506040000020004" pitchFamily="2" charset="0"/>
              </a:rPr>
              <a:t>Vilken</a:t>
            </a:r>
            <a:r>
              <a:rPr b="1" dirty="0">
                <a:latin typeface="Fjalla One" panose="02000506040000020004" pitchFamily="2" charset="0"/>
              </a:rPr>
              <a:t> </a:t>
            </a:r>
            <a:r>
              <a:rPr b="1" dirty="0" err="1">
                <a:latin typeface="Fjalla One" panose="02000506040000020004" pitchFamily="2" charset="0"/>
              </a:rPr>
              <a:t>typ</a:t>
            </a:r>
            <a:r>
              <a:rPr b="1" dirty="0">
                <a:latin typeface="Fjalla One" panose="02000506040000020004" pitchFamily="2" charset="0"/>
              </a:rPr>
              <a:t> av </a:t>
            </a:r>
            <a:r>
              <a:rPr b="1" dirty="0" err="1">
                <a:latin typeface="Fjalla One" panose="02000506040000020004" pitchFamily="2" charset="0"/>
              </a:rPr>
              <a:t>kompetens</a:t>
            </a:r>
            <a:r>
              <a:rPr b="1" dirty="0">
                <a:latin typeface="Fjalla One" panose="02000506040000020004" pitchFamily="2" charset="0"/>
              </a:rPr>
              <a:t> </a:t>
            </a:r>
            <a:r>
              <a:rPr b="1" dirty="0" err="1">
                <a:latin typeface="Fjalla One" panose="02000506040000020004" pitchFamily="2" charset="0"/>
              </a:rPr>
              <a:t>skulle</a:t>
            </a:r>
            <a:r>
              <a:rPr b="1" dirty="0">
                <a:latin typeface="Fjalla One" panose="02000506040000020004" pitchFamily="2" charset="0"/>
              </a:rPr>
              <a:t> du </a:t>
            </a:r>
            <a:r>
              <a:rPr b="1" dirty="0" err="1">
                <a:latin typeface="Fjalla One" panose="02000506040000020004" pitchFamily="2" charset="0"/>
              </a:rPr>
              <a:t>själv</a:t>
            </a:r>
            <a:r>
              <a:rPr b="1" dirty="0">
                <a:latin typeface="Fjalla One" panose="02000506040000020004" pitchFamily="2" charset="0"/>
              </a:rPr>
              <a:t> </a:t>
            </a:r>
            <a:r>
              <a:rPr b="1" dirty="0" err="1">
                <a:latin typeface="Fjalla One" panose="02000506040000020004" pitchFamily="2" charset="0"/>
              </a:rPr>
              <a:t>behöva</a:t>
            </a:r>
            <a:r>
              <a:rPr b="1" dirty="0">
                <a:latin typeface="Fjalla One" panose="02000506040000020004" pitchFamily="2" charset="0"/>
              </a:rPr>
              <a:t> </a:t>
            </a:r>
            <a:r>
              <a:rPr b="1" dirty="0" err="1">
                <a:latin typeface="Fjalla One" panose="02000506040000020004" pitchFamily="2" charset="0"/>
              </a:rPr>
              <a:t>utveckla</a:t>
            </a:r>
            <a:r>
              <a:rPr b="1" dirty="0">
                <a:latin typeface="Fjalla One" panose="02000506040000020004" pitchFamily="2" charset="0"/>
              </a:rPr>
              <a:t>?</a:t>
            </a:r>
          </a:p>
        </p:txBody>
      </p:sp>
      <p:pic>
        <p:nvPicPr>
          <p:cNvPr id="40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624417" y="1500345"/>
            <a:ext cx="10943165" cy="4708209"/>
          </a:xfrm>
          <a:prstGeom prst="rect">
            <a:avLst/>
          </a:prstGeom>
        </p:spPr>
      </p:pic>
      <p:sp>
        <p:nvSpPr>
          <p:cNvPr id="41" name="New shape"/>
          <p:cNvSpPr/>
          <p:nvPr/>
        </p:nvSpPr>
        <p:spPr>
          <a:xfrm>
            <a:off x="5715000" y="6399054"/>
            <a:ext cx="711200" cy="228600"/>
          </a:xfrm>
          <a:prstGeom prst="rect">
            <a:avLst/>
          </a:prstGeom>
          <a:solidFill>
            <a:srgbClr val="4989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defRPr sz="900"/>
            </a:pPr>
            <a:r>
              <a:t>(n = 81)</a:t>
            </a:r>
          </a:p>
        </p:txBody>
      </p:sp>
      <p:pic>
        <p:nvPicPr>
          <p:cNvPr id="2" name="picture">
            <a:extLst>
              <a:ext uri="{FF2B5EF4-FFF2-40B4-BE49-F238E27FC236}">
                <a16:creationId xmlns:a16="http://schemas.microsoft.com/office/drawing/2014/main" id="{B6B0AFF2-B272-A841-D693-09C43C379AE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584" y="269213"/>
            <a:ext cx="582295" cy="58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195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ubrik 15" descr="description">
            <a:extLst>
              <a:ext uri="{FF2B5EF4-FFF2-40B4-BE49-F238E27FC236}">
                <a16:creationId xmlns:a16="http://schemas.microsoft.com/office/drawing/2014/main" id="{672A6638-F68E-8A42-A01C-BF8E528DA4DF}"/>
              </a:ext>
            </a:extLst>
          </p:cNvPr>
          <p:cNvSpPr txBox="1"/>
          <p:nvPr/>
        </p:nvSpPr>
        <p:spPr>
          <a:xfrm>
            <a:off x="631047" y="701463"/>
            <a:ext cx="9327892" cy="336551"/>
          </a:xfrm>
          <a:prstGeom prst="rect">
            <a:avLst/>
          </a:prstGeom>
        </p:spPr>
        <p:txBody>
          <a:bodyPr vert="horz" lIns="0" tIns="62400" rIns="0" bIns="6096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cap="none" baseline="0">
                <a:solidFill>
                  <a:schemeClr val="tx1"/>
                </a:solidFill>
                <a:latin typeface="Poppins Medium" pitchFamily="2" charset="77"/>
                <a:ea typeface="Poppins Medium" pitchFamily="2" charset="77"/>
                <a:cs typeface="Poppins Medium" pitchFamily="2" charset="77"/>
              </a:defRPr>
            </a:lvl1pPr>
          </a:lstStyle>
          <a:p>
            <a:endParaRPr lang="sv-SE" sz="1000" b="0">
              <a:solidFill>
                <a:srgbClr val="0035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4" name="Content Placeholder 5">
            <a:extLst>
              <a:ext uri="{FF2B5EF4-FFF2-40B4-BE49-F238E27FC236}">
                <a16:creationId xmlns:a16="http://schemas.microsoft.com/office/drawing/2014/main" id="{37890E90-2D7A-6649-B492-A6F354AA60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5643911"/>
              </p:ext>
            </p:extLst>
          </p:nvPr>
        </p:nvGraphicFramePr>
        <p:xfrm>
          <a:off x="624418" y="1570602"/>
          <a:ext cx="10943165" cy="4708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7" name="Platshållare för text 6" descr="title">
            <a:extLst>
              <a:ext uri="{FF2B5EF4-FFF2-40B4-BE49-F238E27FC236}">
                <a16:creationId xmlns:a16="http://schemas.microsoft.com/office/drawing/2014/main" id="{B0D25206-5747-4C4B-8484-06AC373C05B9}"/>
              </a:ext>
            </a:extLst>
          </p:cNvPr>
          <p:cNvSpPr txBox="1"/>
          <p:nvPr/>
        </p:nvSpPr>
        <p:spPr>
          <a:xfrm>
            <a:off x="572099" y="382696"/>
            <a:ext cx="10944685" cy="35533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800" dirty="0">
                <a:solidFill>
                  <a:srgbClr val="013455"/>
                </a:solidFill>
                <a:latin typeface="Fjalla One" panose="02000506040000020004" pitchFamily="2" charset="0"/>
                <a:cs typeface="Arial" panose="020B0604020202020204" pitchFamily="34" charset="0"/>
              </a:rPr>
              <a:t>Hur länge har du arbetat inom besöksnäringen?</a:t>
            </a:r>
          </a:p>
        </p:txBody>
      </p:sp>
      <p:pic>
        <p:nvPicPr>
          <p:cNvPr id="2" name="picture">
            <a:extLst>
              <a:ext uri="{FF2B5EF4-FFF2-40B4-BE49-F238E27FC236}">
                <a16:creationId xmlns:a16="http://schemas.microsoft.com/office/drawing/2014/main" id="{0FDE2B7D-0CFC-652C-3460-9E65A5A1854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584" y="269213"/>
            <a:ext cx="582295" cy="58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195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ubrik 15" descr="description">
            <a:extLst>
              <a:ext uri="{FF2B5EF4-FFF2-40B4-BE49-F238E27FC236}">
                <a16:creationId xmlns:a16="http://schemas.microsoft.com/office/drawing/2014/main" id="{672A6638-F68E-8A42-A01C-BF8E528DA4DF}"/>
              </a:ext>
            </a:extLst>
          </p:cNvPr>
          <p:cNvSpPr txBox="1"/>
          <p:nvPr/>
        </p:nvSpPr>
        <p:spPr>
          <a:xfrm>
            <a:off x="631047" y="701463"/>
            <a:ext cx="9327892" cy="336551"/>
          </a:xfrm>
          <a:prstGeom prst="rect">
            <a:avLst/>
          </a:prstGeom>
        </p:spPr>
        <p:txBody>
          <a:bodyPr vert="horz" lIns="0" tIns="62400" rIns="0" bIns="6096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cap="none" baseline="0">
                <a:solidFill>
                  <a:schemeClr val="tx1"/>
                </a:solidFill>
                <a:latin typeface="Poppins Medium" pitchFamily="2" charset="77"/>
                <a:ea typeface="Poppins Medium" pitchFamily="2" charset="77"/>
                <a:cs typeface="Poppins Medium" pitchFamily="2" charset="77"/>
              </a:defRPr>
            </a:lvl1pPr>
          </a:lstStyle>
          <a:p>
            <a:endParaRPr lang="sv-SE" sz="1000" b="0">
              <a:solidFill>
                <a:srgbClr val="0035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4" name="Content Placeholder 5">
            <a:extLst>
              <a:ext uri="{FF2B5EF4-FFF2-40B4-BE49-F238E27FC236}">
                <a16:creationId xmlns:a16="http://schemas.microsoft.com/office/drawing/2014/main" id="{37890E90-2D7A-6649-B492-A6F354AA60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5643911"/>
              </p:ext>
            </p:extLst>
          </p:nvPr>
        </p:nvGraphicFramePr>
        <p:xfrm>
          <a:off x="624418" y="1570602"/>
          <a:ext cx="10943165" cy="4708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7" name="Platshållare för text 6" descr="title">
            <a:extLst>
              <a:ext uri="{FF2B5EF4-FFF2-40B4-BE49-F238E27FC236}">
                <a16:creationId xmlns:a16="http://schemas.microsoft.com/office/drawing/2014/main" id="{B0D25206-5747-4C4B-8484-06AC373C05B9}"/>
              </a:ext>
            </a:extLst>
          </p:cNvPr>
          <p:cNvSpPr txBox="1"/>
          <p:nvPr/>
        </p:nvSpPr>
        <p:spPr>
          <a:xfrm>
            <a:off x="572099" y="382696"/>
            <a:ext cx="10944685" cy="35533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800" dirty="0">
                <a:solidFill>
                  <a:srgbClr val="013455"/>
                </a:solidFill>
                <a:latin typeface="Fjalla One" panose="02000506040000020004" pitchFamily="2" charset="0"/>
                <a:cs typeface="Arial" panose="020B0604020202020204" pitchFamily="34" charset="0"/>
              </a:rPr>
              <a:t>Saknar du någon utbildning för besöksnäringen idag?</a:t>
            </a:r>
          </a:p>
        </p:txBody>
      </p:sp>
      <p:pic>
        <p:nvPicPr>
          <p:cNvPr id="2" name="picture">
            <a:extLst>
              <a:ext uri="{FF2B5EF4-FFF2-40B4-BE49-F238E27FC236}">
                <a16:creationId xmlns:a16="http://schemas.microsoft.com/office/drawing/2014/main" id="{BB657DC5-76D3-7D6F-3E9D-AFAC3E0C051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584" y="269213"/>
            <a:ext cx="582295" cy="58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195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ubrik 15" descr="description">
            <a:extLst>
              <a:ext uri="{FF2B5EF4-FFF2-40B4-BE49-F238E27FC236}">
                <a16:creationId xmlns:a16="http://schemas.microsoft.com/office/drawing/2014/main" id="{672A6638-F68E-8A42-A01C-BF8E528DA4DF}"/>
              </a:ext>
            </a:extLst>
          </p:cNvPr>
          <p:cNvSpPr txBox="1"/>
          <p:nvPr/>
        </p:nvSpPr>
        <p:spPr>
          <a:xfrm>
            <a:off x="631047" y="701463"/>
            <a:ext cx="9327892" cy="336551"/>
          </a:xfrm>
          <a:prstGeom prst="rect">
            <a:avLst/>
          </a:prstGeom>
        </p:spPr>
        <p:txBody>
          <a:bodyPr vert="horz" lIns="0" tIns="62400" rIns="0" bIns="6096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cap="none" baseline="0">
                <a:solidFill>
                  <a:schemeClr val="tx1"/>
                </a:solidFill>
                <a:latin typeface="Poppins Medium" pitchFamily="2" charset="77"/>
                <a:ea typeface="Poppins Medium" pitchFamily="2" charset="77"/>
                <a:cs typeface="Poppins Medium" pitchFamily="2" charset="77"/>
              </a:defRPr>
            </a:lvl1pPr>
          </a:lstStyle>
          <a:p>
            <a:endParaRPr lang="sv-SE" sz="1000" b="0">
              <a:solidFill>
                <a:srgbClr val="0035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New shape"/>
          <p:cNvSpPr/>
          <p:nvPr/>
        </p:nvSpPr>
        <p:spPr>
          <a:xfrm>
            <a:off x="624417" y="847514"/>
            <a:ext cx="10943165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None/>
              <a:defRPr>
                <a:solidFill>
                  <a:srgbClr val="000000"/>
                </a:solidFill>
              </a:defRPr>
            </a:pPr>
            <a:r>
              <a:rPr b="1" dirty="0" err="1">
                <a:latin typeface="Fjalla One" panose="02000506040000020004" pitchFamily="2" charset="0"/>
              </a:rPr>
              <a:t>Vilken</a:t>
            </a:r>
            <a:r>
              <a:rPr b="1" dirty="0">
                <a:latin typeface="Fjalla One" panose="02000506040000020004" pitchFamily="2" charset="0"/>
              </a:rPr>
              <a:t> </a:t>
            </a:r>
            <a:r>
              <a:rPr b="1" dirty="0" err="1">
                <a:latin typeface="Fjalla One" panose="02000506040000020004" pitchFamily="2" charset="0"/>
              </a:rPr>
              <a:t>typ</a:t>
            </a:r>
            <a:r>
              <a:rPr b="1" dirty="0">
                <a:latin typeface="Fjalla One" panose="02000506040000020004" pitchFamily="2" charset="0"/>
              </a:rPr>
              <a:t> av </a:t>
            </a:r>
            <a:r>
              <a:rPr b="1" dirty="0" err="1">
                <a:latin typeface="Fjalla One" panose="02000506040000020004" pitchFamily="2" charset="0"/>
              </a:rPr>
              <a:t>utbildning</a:t>
            </a:r>
            <a:r>
              <a:rPr b="1" dirty="0">
                <a:latin typeface="Fjalla One" panose="02000506040000020004" pitchFamily="2" charset="0"/>
              </a:rPr>
              <a:t> för </a:t>
            </a:r>
            <a:r>
              <a:rPr b="1" dirty="0" err="1">
                <a:latin typeface="Fjalla One" panose="02000506040000020004" pitchFamily="2" charset="0"/>
              </a:rPr>
              <a:t>besöksnäringen</a:t>
            </a:r>
            <a:r>
              <a:rPr b="1" dirty="0">
                <a:latin typeface="Fjalla One" panose="02000506040000020004" pitchFamily="2" charset="0"/>
              </a:rPr>
              <a:t> </a:t>
            </a:r>
            <a:r>
              <a:rPr b="1" dirty="0" err="1">
                <a:latin typeface="Fjalla One" panose="02000506040000020004" pitchFamily="2" charset="0"/>
              </a:rPr>
              <a:t>saknar</a:t>
            </a:r>
            <a:r>
              <a:rPr b="1" dirty="0">
                <a:latin typeface="Fjalla One" panose="02000506040000020004" pitchFamily="2" charset="0"/>
              </a:rPr>
              <a:t> du?</a:t>
            </a:r>
          </a:p>
        </p:txBody>
      </p:sp>
      <p:pic>
        <p:nvPicPr>
          <p:cNvPr id="40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624417" y="1581515"/>
            <a:ext cx="10943165" cy="4708209"/>
          </a:xfrm>
          <a:prstGeom prst="rect">
            <a:avLst/>
          </a:prstGeom>
        </p:spPr>
      </p:pic>
      <p:sp>
        <p:nvSpPr>
          <p:cNvPr id="41" name="New shape"/>
          <p:cNvSpPr/>
          <p:nvPr/>
        </p:nvSpPr>
        <p:spPr>
          <a:xfrm>
            <a:off x="5715000" y="6399054"/>
            <a:ext cx="711200" cy="228600"/>
          </a:xfrm>
          <a:prstGeom prst="rect">
            <a:avLst/>
          </a:prstGeom>
          <a:solidFill>
            <a:srgbClr val="4989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defRPr sz="900"/>
            </a:pPr>
            <a:r>
              <a:t>(n = 25)</a:t>
            </a:r>
          </a:p>
        </p:txBody>
      </p:sp>
      <p:pic>
        <p:nvPicPr>
          <p:cNvPr id="2" name="picture">
            <a:extLst>
              <a:ext uri="{FF2B5EF4-FFF2-40B4-BE49-F238E27FC236}">
                <a16:creationId xmlns:a16="http://schemas.microsoft.com/office/drawing/2014/main" id="{164DC8D7-0959-1FC1-19DE-98C74929405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584" y="269213"/>
            <a:ext cx="582295" cy="58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195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ubrik 15" descr="description">
            <a:extLst>
              <a:ext uri="{FF2B5EF4-FFF2-40B4-BE49-F238E27FC236}">
                <a16:creationId xmlns:a16="http://schemas.microsoft.com/office/drawing/2014/main" id="{672A6638-F68E-8A42-A01C-BF8E528DA4DF}"/>
              </a:ext>
            </a:extLst>
          </p:cNvPr>
          <p:cNvSpPr txBox="1"/>
          <p:nvPr/>
        </p:nvSpPr>
        <p:spPr>
          <a:xfrm>
            <a:off x="631047" y="701463"/>
            <a:ext cx="9327892" cy="336551"/>
          </a:xfrm>
          <a:prstGeom prst="rect">
            <a:avLst/>
          </a:prstGeom>
        </p:spPr>
        <p:txBody>
          <a:bodyPr vert="horz" lIns="0" tIns="62400" rIns="0" bIns="6096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cap="none" baseline="0">
                <a:solidFill>
                  <a:schemeClr val="tx1"/>
                </a:solidFill>
                <a:latin typeface="Poppins Medium" pitchFamily="2" charset="77"/>
                <a:ea typeface="Poppins Medium" pitchFamily="2" charset="77"/>
                <a:cs typeface="Poppins Medium" pitchFamily="2" charset="77"/>
              </a:defRPr>
            </a:lvl1pPr>
          </a:lstStyle>
          <a:p>
            <a:endParaRPr lang="sv-SE" sz="1000" b="0">
              <a:solidFill>
                <a:srgbClr val="0035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4" name="Content Placeholder 5">
            <a:extLst>
              <a:ext uri="{FF2B5EF4-FFF2-40B4-BE49-F238E27FC236}">
                <a16:creationId xmlns:a16="http://schemas.microsoft.com/office/drawing/2014/main" id="{37890E90-2D7A-6649-B492-A6F354AA60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5643911"/>
              </p:ext>
            </p:extLst>
          </p:nvPr>
        </p:nvGraphicFramePr>
        <p:xfrm>
          <a:off x="624418" y="1570602"/>
          <a:ext cx="10943165" cy="4708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7" name="Platshållare för text 6" descr="title">
            <a:extLst>
              <a:ext uri="{FF2B5EF4-FFF2-40B4-BE49-F238E27FC236}">
                <a16:creationId xmlns:a16="http://schemas.microsoft.com/office/drawing/2014/main" id="{B0D25206-5747-4C4B-8484-06AC373C05B9}"/>
              </a:ext>
            </a:extLst>
          </p:cNvPr>
          <p:cNvSpPr txBox="1"/>
          <p:nvPr/>
        </p:nvSpPr>
        <p:spPr>
          <a:xfrm>
            <a:off x="572099" y="382696"/>
            <a:ext cx="10944685" cy="35533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600" dirty="0">
                <a:solidFill>
                  <a:srgbClr val="013455"/>
                </a:solidFill>
                <a:latin typeface="Fjalla One" panose="02000506040000020004" pitchFamily="2" charset="0"/>
                <a:cs typeface="Arial" panose="020B0604020202020204" pitchFamily="34" charset="0"/>
              </a:rPr>
              <a:t>Är det företag/den organisation du representerar verksamt inom besöksnäringen i Jämtland Härjedalen?</a:t>
            </a:r>
          </a:p>
        </p:txBody>
      </p:sp>
      <p:pic>
        <p:nvPicPr>
          <p:cNvPr id="2" name="picture">
            <a:extLst>
              <a:ext uri="{FF2B5EF4-FFF2-40B4-BE49-F238E27FC236}">
                <a16:creationId xmlns:a16="http://schemas.microsoft.com/office/drawing/2014/main" id="{ADB34E26-0077-A986-8F96-BC1D2B58785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584" y="269213"/>
            <a:ext cx="582295" cy="58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195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ubrik 15" descr="description">
            <a:extLst>
              <a:ext uri="{FF2B5EF4-FFF2-40B4-BE49-F238E27FC236}">
                <a16:creationId xmlns:a16="http://schemas.microsoft.com/office/drawing/2014/main" id="{672A6638-F68E-8A42-A01C-BF8E528DA4DF}"/>
              </a:ext>
            </a:extLst>
          </p:cNvPr>
          <p:cNvSpPr txBox="1"/>
          <p:nvPr/>
        </p:nvSpPr>
        <p:spPr>
          <a:xfrm>
            <a:off x="631047" y="701463"/>
            <a:ext cx="9327892" cy="336551"/>
          </a:xfrm>
          <a:prstGeom prst="rect">
            <a:avLst/>
          </a:prstGeom>
        </p:spPr>
        <p:txBody>
          <a:bodyPr vert="horz" lIns="0" tIns="62400" rIns="0" bIns="6096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cap="none" baseline="0">
                <a:solidFill>
                  <a:schemeClr val="tx1"/>
                </a:solidFill>
                <a:latin typeface="Poppins Medium" pitchFamily="2" charset="77"/>
                <a:ea typeface="Poppins Medium" pitchFamily="2" charset="77"/>
                <a:cs typeface="Poppins Medium" pitchFamily="2" charset="77"/>
              </a:defRPr>
            </a:lvl1pPr>
          </a:lstStyle>
          <a:p>
            <a:endParaRPr lang="sv-SE" sz="1000" b="0">
              <a:solidFill>
                <a:srgbClr val="0035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New shape"/>
          <p:cNvSpPr/>
          <p:nvPr/>
        </p:nvSpPr>
        <p:spPr>
          <a:xfrm>
            <a:off x="624417" y="701463"/>
            <a:ext cx="10943165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None/>
              <a:defRPr>
                <a:solidFill>
                  <a:srgbClr val="000000"/>
                </a:solidFill>
              </a:defRPr>
            </a:pPr>
            <a:r>
              <a:rPr b="1" dirty="0" err="1">
                <a:latin typeface="Fjalla One" panose="02000506040000020004" pitchFamily="2" charset="0"/>
              </a:rPr>
              <a:t>Vilken</a:t>
            </a:r>
            <a:r>
              <a:rPr b="1" dirty="0">
                <a:latin typeface="Fjalla One" panose="02000506040000020004" pitchFamily="2" charset="0"/>
              </a:rPr>
              <a:t> </a:t>
            </a:r>
            <a:r>
              <a:rPr b="1" dirty="0" err="1">
                <a:latin typeface="Fjalla One" panose="02000506040000020004" pitchFamily="2" charset="0"/>
              </a:rPr>
              <a:t>typ</a:t>
            </a:r>
            <a:r>
              <a:rPr b="1" dirty="0">
                <a:latin typeface="Fjalla One" panose="02000506040000020004" pitchFamily="2" charset="0"/>
              </a:rPr>
              <a:t> av </a:t>
            </a:r>
            <a:r>
              <a:rPr b="1" dirty="0" err="1">
                <a:latin typeface="Fjalla One" panose="02000506040000020004" pitchFamily="2" charset="0"/>
              </a:rPr>
              <a:t>kompetens</a:t>
            </a:r>
            <a:r>
              <a:rPr b="1" dirty="0">
                <a:latin typeface="Fjalla One" panose="02000506040000020004" pitchFamily="2" charset="0"/>
              </a:rPr>
              <a:t> </a:t>
            </a:r>
            <a:r>
              <a:rPr b="1" dirty="0" err="1">
                <a:latin typeface="Fjalla One" panose="02000506040000020004" pitchFamily="2" charset="0"/>
              </a:rPr>
              <a:t>tror</a:t>
            </a:r>
            <a:r>
              <a:rPr b="1" dirty="0">
                <a:latin typeface="Fjalla One" panose="02000506040000020004" pitchFamily="2" charset="0"/>
              </a:rPr>
              <a:t> du </a:t>
            </a:r>
            <a:r>
              <a:rPr b="1" dirty="0" err="1">
                <a:latin typeface="Fjalla One" panose="02000506040000020004" pitchFamily="2" charset="0"/>
              </a:rPr>
              <a:t>framtidens</a:t>
            </a:r>
            <a:r>
              <a:rPr b="1" dirty="0">
                <a:latin typeface="Fjalla One" panose="02000506040000020004" pitchFamily="2" charset="0"/>
              </a:rPr>
              <a:t> </a:t>
            </a:r>
            <a:r>
              <a:rPr b="1" dirty="0" err="1">
                <a:latin typeface="Fjalla One" panose="02000506040000020004" pitchFamily="2" charset="0"/>
              </a:rPr>
              <a:t>gäst</a:t>
            </a:r>
            <a:r>
              <a:rPr b="1" dirty="0">
                <a:latin typeface="Fjalla One" panose="02000506040000020004" pitchFamily="2" charset="0"/>
              </a:rPr>
              <a:t> </a:t>
            </a:r>
            <a:r>
              <a:rPr b="1" dirty="0" err="1">
                <a:latin typeface="Fjalla One" panose="02000506040000020004" pitchFamily="2" charset="0"/>
              </a:rPr>
              <a:t>kommer</a:t>
            </a:r>
            <a:r>
              <a:rPr b="1" dirty="0">
                <a:latin typeface="Fjalla One" panose="02000506040000020004" pitchFamily="2" charset="0"/>
              </a:rPr>
              <a:t> </a:t>
            </a:r>
            <a:r>
              <a:rPr b="1" dirty="0" err="1">
                <a:latin typeface="Fjalla One" panose="02000506040000020004" pitchFamily="2" charset="0"/>
              </a:rPr>
              <a:t>att</a:t>
            </a:r>
            <a:r>
              <a:rPr b="1" dirty="0">
                <a:latin typeface="Fjalla One" panose="02000506040000020004" pitchFamily="2" charset="0"/>
              </a:rPr>
              <a:t> </a:t>
            </a:r>
            <a:r>
              <a:rPr b="1" dirty="0" err="1">
                <a:latin typeface="Fjalla One" panose="02000506040000020004" pitchFamily="2" charset="0"/>
              </a:rPr>
              <a:t>förvänta</a:t>
            </a:r>
            <a:r>
              <a:rPr b="1" dirty="0">
                <a:latin typeface="Fjalla One" panose="02000506040000020004" pitchFamily="2" charset="0"/>
              </a:rPr>
              <a:t> sig </a:t>
            </a:r>
            <a:r>
              <a:rPr b="1" dirty="0" err="1">
                <a:latin typeface="Fjalla One" panose="02000506040000020004" pitchFamily="2" charset="0"/>
              </a:rPr>
              <a:t>i</a:t>
            </a:r>
            <a:r>
              <a:rPr b="1" dirty="0">
                <a:latin typeface="Fjalla One" panose="02000506040000020004" pitchFamily="2" charset="0"/>
              </a:rPr>
              <a:t> </a:t>
            </a:r>
            <a:r>
              <a:rPr b="1" dirty="0" err="1">
                <a:latin typeface="Fjalla One" panose="02000506040000020004" pitchFamily="2" charset="0"/>
              </a:rPr>
              <a:t>högre</a:t>
            </a:r>
            <a:r>
              <a:rPr b="1" dirty="0">
                <a:latin typeface="Fjalla One" panose="02000506040000020004" pitchFamily="2" charset="0"/>
              </a:rPr>
              <a:t> grad av </a:t>
            </a:r>
            <a:r>
              <a:rPr b="1" dirty="0" err="1">
                <a:latin typeface="Fjalla One" panose="02000506040000020004" pitchFamily="2" charset="0"/>
              </a:rPr>
              <a:t>oss</a:t>
            </a:r>
            <a:r>
              <a:rPr b="1" dirty="0">
                <a:latin typeface="Fjalla One" panose="02000506040000020004" pitchFamily="2" charset="0"/>
              </a:rPr>
              <a:t> </a:t>
            </a:r>
            <a:r>
              <a:rPr b="1" dirty="0" err="1">
                <a:latin typeface="Fjalla One" panose="02000506040000020004" pitchFamily="2" charset="0"/>
              </a:rPr>
              <a:t>inom</a:t>
            </a:r>
            <a:r>
              <a:rPr b="1" dirty="0">
                <a:latin typeface="Fjalla One" panose="02000506040000020004" pitchFamily="2" charset="0"/>
              </a:rPr>
              <a:t> </a:t>
            </a:r>
            <a:r>
              <a:rPr b="1" dirty="0" err="1">
                <a:latin typeface="Fjalla One" panose="02000506040000020004" pitchFamily="2" charset="0"/>
              </a:rPr>
              <a:t>besöksnäringen</a:t>
            </a:r>
            <a:r>
              <a:rPr b="1" dirty="0">
                <a:latin typeface="Fjalla One" panose="02000506040000020004" pitchFamily="2" charset="0"/>
              </a:rPr>
              <a:t>?</a:t>
            </a:r>
          </a:p>
        </p:txBody>
      </p:sp>
      <p:pic>
        <p:nvPicPr>
          <p:cNvPr id="40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624417" y="1690845"/>
            <a:ext cx="10943165" cy="4708209"/>
          </a:xfrm>
          <a:prstGeom prst="rect">
            <a:avLst/>
          </a:prstGeom>
        </p:spPr>
      </p:pic>
      <p:sp>
        <p:nvSpPr>
          <p:cNvPr id="41" name="New shape"/>
          <p:cNvSpPr/>
          <p:nvPr/>
        </p:nvSpPr>
        <p:spPr>
          <a:xfrm>
            <a:off x="5715000" y="6399054"/>
            <a:ext cx="711200" cy="228600"/>
          </a:xfrm>
          <a:prstGeom prst="rect">
            <a:avLst/>
          </a:prstGeom>
          <a:solidFill>
            <a:srgbClr val="4989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defRPr sz="900"/>
            </a:pPr>
            <a:r>
              <a:t>(n = 78)</a:t>
            </a:r>
          </a:p>
        </p:txBody>
      </p:sp>
      <p:pic>
        <p:nvPicPr>
          <p:cNvPr id="2" name="picture">
            <a:extLst>
              <a:ext uri="{FF2B5EF4-FFF2-40B4-BE49-F238E27FC236}">
                <a16:creationId xmlns:a16="http://schemas.microsoft.com/office/drawing/2014/main" id="{507E04EF-238F-B55B-8C8F-B435037538D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584" y="269213"/>
            <a:ext cx="582295" cy="58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195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ubrik 15" descr="description">
            <a:extLst>
              <a:ext uri="{FF2B5EF4-FFF2-40B4-BE49-F238E27FC236}">
                <a16:creationId xmlns:a16="http://schemas.microsoft.com/office/drawing/2014/main" id="{672A6638-F68E-8A42-A01C-BF8E528DA4DF}"/>
              </a:ext>
            </a:extLst>
          </p:cNvPr>
          <p:cNvSpPr txBox="1"/>
          <p:nvPr/>
        </p:nvSpPr>
        <p:spPr>
          <a:xfrm>
            <a:off x="631047" y="701463"/>
            <a:ext cx="9327892" cy="336551"/>
          </a:xfrm>
          <a:prstGeom prst="rect">
            <a:avLst/>
          </a:prstGeom>
        </p:spPr>
        <p:txBody>
          <a:bodyPr vert="horz" lIns="0" tIns="62400" rIns="0" bIns="6096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cap="none" baseline="0">
                <a:solidFill>
                  <a:schemeClr val="tx1"/>
                </a:solidFill>
                <a:latin typeface="Poppins Medium" pitchFamily="2" charset="77"/>
                <a:ea typeface="Poppins Medium" pitchFamily="2" charset="77"/>
                <a:cs typeface="Poppins Medium" pitchFamily="2" charset="77"/>
              </a:defRPr>
            </a:lvl1pPr>
          </a:lstStyle>
          <a:p>
            <a:endParaRPr lang="sv-SE" sz="1000" b="0">
              <a:solidFill>
                <a:srgbClr val="0035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New shape"/>
          <p:cNvSpPr/>
          <p:nvPr/>
        </p:nvSpPr>
        <p:spPr>
          <a:xfrm>
            <a:off x="631047" y="847514"/>
            <a:ext cx="10943165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None/>
              <a:defRPr>
                <a:solidFill>
                  <a:srgbClr val="000000"/>
                </a:solidFill>
              </a:defRPr>
            </a:pPr>
            <a:r>
              <a:rPr b="1" dirty="0" err="1">
                <a:latin typeface="Fjalla One" panose="02000506040000020004" pitchFamily="2" charset="0"/>
              </a:rPr>
              <a:t>Vilka</a:t>
            </a:r>
            <a:r>
              <a:rPr b="1" dirty="0">
                <a:latin typeface="Fjalla One" panose="02000506040000020004" pitchFamily="2" charset="0"/>
              </a:rPr>
              <a:t> </a:t>
            </a:r>
            <a:r>
              <a:rPr b="1" dirty="0" err="1">
                <a:latin typeface="Fjalla One" panose="02000506040000020004" pitchFamily="2" charset="0"/>
              </a:rPr>
              <a:t>nya</a:t>
            </a:r>
            <a:r>
              <a:rPr b="1" dirty="0">
                <a:latin typeface="Fjalla One" panose="02000506040000020004" pitchFamily="2" charset="0"/>
              </a:rPr>
              <a:t> </a:t>
            </a:r>
            <a:r>
              <a:rPr b="1" dirty="0" err="1">
                <a:latin typeface="Fjalla One" panose="02000506040000020004" pitchFamily="2" charset="0"/>
              </a:rPr>
              <a:t>typer</a:t>
            </a:r>
            <a:r>
              <a:rPr b="1" dirty="0">
                <a:latin typeface="Fjalla One" panose="02000506040000020004" pitchFamily="2" charset="0"/>
              </a:rPr>
              <a:t> av </a:t>
            </a:r>
            <a:r>
              <a:rPr b="1" dirty="0" err="1">
                <a:latin typeface="Fjalla One" panose="02000506040000020004" pitchFamily="2" charset="0"/>
              </a:rPr>
              <a:t>jobb</a:t>
            </a:r>
            <a:r>
              <a:rPr b="1" dirty="0">
                <a:latin typeface="Fjalla One" panose="02000506040000020004" pitchFamily="2" charset="0"/>
              </a:rPr>
              <a:t> </a:t>
            </a:r>
            <a:r>
              <a:rPr b="1" dirty="0" err="1">
                <a:latin typeface="Fjalla One" panose="02000506040000020004" pitchFamily="2" charset="0"/>
              </a:rPr>
              <a:t>tror</a:t>
            </a:r>
            <a:r>
              <a:rPr b="1" dirty="0">
                <a:latin typeface="Fjalla One" panose="02000506040000020004" pitchFamily="2" charset="0"/>
              </a:rPr>
              <a:t> du </a:t>
            </a:r>
            <a:r>
              <a:rPr b="1" dirty="0" err="1">
                <a:latin typeface="Fjalla One" panose="02000506040000020004" pitchFamily="2" charset="0"/>
              </a:rPr>
              <a:t>kommer</a:t>
            </a:r>
            <a:r>
              <a:rPr b="1" dirty="0">
                <a:latin typeface="Fjalla One" panose="02000506040000020004" pitchFamily="2" charset="0"/>
              </a:rPr>
              <a:t> </a:t>
            </a:r>
            <a:r>
              <a:rPr b="1" dirty="0" err="1">
                <a:latin typeface="Fjalla One" panose="02000506040000020004" pitchFamily="2" charset="0"/>
              </a:rPr>
              <a:t>att</a:t>
            </a:r>
            <a:r>
              <a:rPr b="1" dirty="0">
                <a:latin typeface="Fjalla One" panose="02000506040000020004" pitchFamily="2" charset="0"/>
              </a:rPr>
              <a:t> </a:t>
            </a:r>
            <a:r>
              <a:rPr b="1" dirty="0" err="1">
                <a:latin typeface="Fjalla One" panose="02000506040000020004" pitchFamily="2" charset="0"/>
              </a:rPr>
              <a:t>finnas</a:t>
            </a:r>
            <a:r>
              <a:rPr b="1" dirty="0">
                <a:latin typeface="Fjalla One" panose="02000506040000020004" pitchFamily="2" charset="0"/>
              </a:rPr>
              <a:t> </a:t>
            </a:r>
            <a:r>
              <a:rPr b="1" dirty="0" err="1">
                <a:latin typeface="Fjalla One" panose="02000506040000020004" pitchFamily="2" charset="0"/>
              </a:rPr>
              <a:t>inom</a:t>
            </a:r>
            <a:r>
              <a:rPr b="1" dirty="0">
                <a:latin typeface="Fjalla One" panose="02000506040000020004" pitchFamily="2" charset="0"/>
              </a:rPr>
              <a:t> </a:t>
            </a:r>
            <a:r>
              <a:rPr b="1" dirty="0" err="1">
                <a:latin typeface="Fjalla One" panose="02000506040000020004" pitchFamily="2" charset="0"/>
              </a:rPr>
              <a:t>besöksnäringen</a:t>
            </a:r>
            <a:r>
              <a:rPr b="1" dirty="0">
                <a:latin typeface="Fjalla One" panose="02000506040000020004" pitchFamily="2" charset="0"/>
              </a:rPr>
              <a:t> </a:t>
            </a:r>
            <a:r>
              <a:rPr b="1" dirty="0" err="1">
                <a:latin typeface="Fjalla One" panose="02000506040000020004" pitchFamily="2" charset="0"/>
              </a:rPr>
              <a:t>i</a:t>
            </a:r>
            <a:r>
              <a:rPr b="1" dirty="0">
                <a:latin typeface="Fjalla One" panose="02000506040000020004" pitchFamily="2" charset="0"/>
              </a:rPr>
              <a:t> </a:t>
            </a:r>
            <a:r>
              <a:rPr b="1" dirty="0" err="1">
                <a:latin typeface="Fjalla One" panose="02000506040000020004" pitchFamily="2" charset="0"/>
              </a:rPr>
              <a:t>framtiden</a:t>
            </a:r>
            <a:r>
              <a:rPr b="1" dirty="0">
                <a:latin typeface="Fjalla One" panose="02000506040000020004" pitchFamily="2" charset="0"/>
              </a:rPr>
              <a:t>?</a:t>
            </a:r>
          </a:p>
        </p:txBody>
      </p:sp>
      <p:pic>
        <p:nvPicPr>
          <p:cNvPr id="40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599017" y="1459679"/>
            <a:ext cx="10943165" cy="4708209"/>
          </a:xfrm>
          <a:prstGeom prst="rect">
            <a:avLst/>
          </a:prstGeom>
        </p:spPr>
      </p:pic>
      <p:sp>
        <p:nvSpPr>
          <p:cNvPr id="41" name="New shape"/>
          <p:cNvSpPr/>
          <p:nvPr/>
        </p:nvSpPr>
        <p:spPr>
          <a:xfrm>
            <a:off x="5715000" y="6399054"/>
            <a:ext cx="711200" cy="228600"/>
          </a:xfrm>
          <a:prstGeom prst="rect">
            <a:avLst/>
          </a:prstGeom>
          <a:solidFill>
            <a:srgbClr val="4989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defRPr sz="900"/>
            </a:pPr>
            <a:r>
              <a:t>(n = 62)</a:t>
            </a:r>
          </a:p>
        </p:txBody>
      </p:sp>
      <p:pic>
        <p:nvPicPr>
          <p:cNvPr id="2" name="picture">
            <a:extLst>
              <a:ext uri="{FF2B5EF4-FFF2-40B4-BE49-F238E27FC236}">
                <a16:creationId xmlns:a16="http://schemas.microsoft.com/office/drawing/2014/main" id="{5A584B6A-8508-DA04-0A17-F20894C83AB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584" y="269213"/>
            <a:ext cx="582295" cy="58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1953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ubrik 15" descr="description">
            <a:extLst>
              <a:ext uri="{FF2B5EF4-FFF2-40B4-BE49-F238E27FC236}">
                <a16:creationId xmlns:a16="http://schemas.microsoft.com/office/drawing/2014/main" id="{672A6638-F68E-8A42-A01C-BF8E528DA4DF}"/>
              </a:ext>
            </a:extLst>
          </p:cNvPr>
          <p:cNvSpPr txBox="1"/>
          <p:nvPr/>
        </p:nvSpPr>
        <p:spPr>
          <a:xfrm>
            <a:off x="631047" y="701463"/>
            <a:ext cx="9327892" cy="336551"/>
          </a:xfrm>
          <a:prstGeom prst="rect">
            <a:avLst/>
          </a:prstGeom>
        </p:spPr>
        <p:txBody>
          <a:bodyPr vert="horz" lIns="0" tIns="62400" rIns="0" bIns="6096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cap="none" baseline="0">
                <a:solidFill>
                  <a:schemeClr val="tx1"/>
                </a:solidFill>
                <a:latin typeface="Poppins Medium" pitchFamily="2" charset="77"/>
                <a:ea typeface="Poppins Medium" pitchFamily="2" charset="77"/>
                <a:cs typeface="Poppins Medium" pitchFamily="2" charset="77"/>
              </a:defRPr>
            </a:lvl1pPr>
          </a:lstStyle>
          <a:p>
            <a:r>
              <a:rPr lang="sv-SE" sz="1000" b="0">
                <a:solidFill>
                  <a:srgbClr val="0035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Flera svar är möjliga</a:t>
            </a:r>
          </a:p>
        </p:txBody>
      </p:sp>
      <p:graphicFrame>
        <p:nvGraphicFramePr>
          <p:cNvPr id="34" name="Content Placeholder 5">
            <a:extLst>
              <a:ext uri="{FF2B5EF4-FFF2-40B4-BE49-F238E27FC236}">
                <a16:creationId xmlns:a16="http://schemas.microsoft.com/office/drawing/2014/main" id="{37890E90-2D7A-6649-B492-A6F354AA60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6415500"/>
              </p:ext>
            </p:extLst>
          </p:nvPr>
        </p:nvGraphicFramePr>
        <p:xfrm>
          <a:off x="624418" y="1056794"/>
          <a:ext cx="10943165" cy="5222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7" name="Platshållare för text 6" descr="title">
            <a:extLst>
              <a:ext uri="{FF2B5EF4-FFF2-40B4-BE49-F238E27FC236}">
                <a16:creationId xmlns:a16="http://schemas.microsoft.com/office/drawing/2014/main" id="{B0D25206-5747-4C4B-8484-06AC373C05B9}"/>
              </a:ext>
            </a:extLst>
          </p:cNvPr>
          <p:cNvSpPr txBox="1"/>
          <p:nvPr/>
        </p:nvSpPr>
        <p:spPr>
          <a:xfrm>
            <a:off x="572099" y="382696"/>
            <a:ext cx="10944685" cy="35533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800" dirty="0">
                <a:solidFill>
                  <a:srgbClr val="013455"/>
                </a:solidFill>
                <a:latin typeface="Fjalla One" panose="02000506040000020004" pitchFamily="2" charset="0"/>
                <a:cs typeface="Arial" panose="020B0604020202020204" pitchFamily="34" charset="0"/>
              </a:rPr>
              <a:t>Vilka effekter har coronapandemin hittills haft på din verksamhet?</a:t>
            </a:r>
          </a:p>
        </p:txBody>
      </p:sp>
      <p:pic>
        <p:nvPicPr>
          <p:cNvPr id="2" name="picture">
            <a:extLst>
              <a:ext uri="{FF2B5EF4-FFF2-40B4-BE49-F238E27FC236}">
                <a16:creationId xmlns:a16="http://schemas.microsoft.com/office/drawing/2014/main" id="{7C04F9B9-2C35-2CD7-1349-6FF7796A8E1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584" y="269213"/>
            <a:ext cx="582295" cy="58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1953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ubrik 15" descr="description">
            <a:extLst>
              <a:ext uri="{FF2B5EF4-FFF2-40B4-BE49-F238E27FC236}">
                <a16:creationId xmlns:a16="http://schemas.microsoft.com/office/drawing/2014/main" id="{672A6638-F68E-8A42-A01C-BF8E528DA4DF}"/>
              </a:ext>
            </a:extLst>
          </p:cNvPr>
          <p:cNvSpPr txBox="1"/>
          <p:nvPr/>
        </p:nvSpPr>
        <p:spPr>
          <a:xfrm>
            <a:off x="631047" y="701463"/>
            <a:ext cx="9327892" cy="336551"/>
          </a:xfrm>
          <a:prstGeom prst="rect">
            <a:avLst/>
          </a:prstGeom>
        </p:spPr>
        <p:txBody>
          <a:bodyPr vert="horz" lIns="0" tIns="62400" rIns="0" bIns="6096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cap="none" baseline="0">
                <a:solidFill>
                  <a:schemeClr val="tx1"/>
                </a:solidFill>
                <a:latin typeface="Poppins Medium" pitchFamily="2" charset="77"/>
                <a:ea typeface="Poppins Medium" pitchFamily="2" charset="77"/>
                <a:cs typeface="Poppins Medium" pitchFamily="2" charset="77"/>
              </a:defRPr>
            </a:lvl1pPr>
          </a:lstStyle>
          <a:p>
            <a:r>
              <a:rPr lang="sv-SE" sz="1000" b="0">
                <a:solidFill>
                  <a:srgbClr val="0035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Flera svar är möjliga</a:t>
            </a:r>
          </a:p>
        </p:txBody>
      </p:sp>
      <p:sp>
        <p:nvSpPr>
          <p:cNvPr id="37" name="Platshållare för text 6" descr="title">
            <a:extLst>
              <a:ext uri="{FF2B5EF4-FFF2-40B4-BE49-F238E27FC236}">
                <a16:creationId xmlns:a16="http://schemas.microsoft.com/office/drawing/2014/main" id="{B0D25206-5747-4C4B-8484-06AC373C05B9}"/>
              </a:ext>
            </a:extLst>
          </p:cNvPr>
          <p:cNvSpPr txBox="1"/>
          <p:nvPr/>
        </p:nvSpPr>
        <p:spPr>
          <a:xfrm>
            <a:off x="572099" y="382696"/>
            <a:ext cx="10944685" cy="35533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800" dirty="0">
                <a:solidFill>
                  <a:srgbClr val="013455"/>
                </a:solidFill>
                <a:latin typeface="Fjalla One" panose="02000506040000020004" pitchFamily="2" charset="0"/>
                <a:cs typeface="Arial" panose="020B0604020202020204" pitchFamily="34" charset="0"/>
              </a:rPr>
              <a:t>Vilka effekter har coronapandemin hittills haft på din verksamhet?</a:t>
            </a:r>
          </a:p>
        </p:txBody>
      </p:sp>
      <p:sp>
        <p:nvSpPr>
          <p:cNvPr id="39" name="New shape"/>
          <p:cNvSpPr/>
          <p:nvPr/>
        </p:nvSpPr>
        <p:spPr>
          <a:xfrm>
            <a:off x="624418" y="1570602"/>
            <a:ext cx="10943165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None/>
              <a:defRPr>
                <a:solidFill>
                  <a:srgbClr val="000000"/>
                </a:solidFill>
              </a:defRPr>
            </a:pPr>
            <a:r>
              <a:rPr sz="2000" b="1"/>
              <a:t>Annat, vad?</a:t>
            </a:r>
          </a:p>
        </p:txBody>
      </p:sp>
      <p:pic>
        <p:nvPicPr>
          <p:cNvPr id="40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624418" y="1570602"/>
            <a:ext cx="10943165" cy="4708209"/>
          </a:xfrm>
          <a:prstGeom prst="rect">
            <a:avLst/>
          </a:prstGeom>
        </p:spPr>
      </p:pic>
      <p:sp>
        <p:nvSpPr>
          <p:cNvPr id="41" name="New shape"/>
          <p:cNvSpPr/>
          <p:nvPr/>
        </p:nvSpPr>
        <p:spPr>
          <a:xfrm>
            <a:off x="5715000" y="6399054"/>
            <a:ext cx="711200" cy="228600"/>
          </a:xfrm>
          <a:prstGeom prst="rect">
            <a:avLst/>
          </a:prstGeom>
          <a:solidFill>
            <a:srgbClr val="4989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defRPr sz="900"/>
            </a:pPr>
            <a:r>
              <a:t>(n = 10)</a:t>
            </a:r>
          </a:p>
        </p:txBody>
      </p:sp>
      <p:pic>
        <p:nvPicPr>
          <p:cNvPr id="3" name="picture">
            <a:extLst>
              <a:ext uri="{FF2B5EF4-FFF2-40B4-BE49-F238E27FC236}">
                <a16:creationId xmlns:a16="http://schemas.microsoft.com/office/drawing/2014/main" id="{626D994C-6DD6-D022-7F54-717B466DC5C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584" y="269213"/>
            <a:ext cx="582295" cy="58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195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ubrik 15" descr="description">
            <a:extLst>
              <a:ext uri="{FF2B5EF4-FFF2-40B4-BE49-F238E27FC236}">
                <a16:creationId xmlns:a16="http://schemas.microsoft.com/office/drawing/2014/main" id="{672A6638-F68E-8A42-A01C-BF8E528DA4DF}"/>
              </a:ext>
            </a:extLst>
          </p:cNvPr>
          <p:cNvSpPr txBox="1"/>
          <p:nvPr/>
        </p:nvSpPr>
        <p:spPr>
          <a:xfrm>
            <a:off x="631047" y="701463"/>
            <a:ext cx="9327892" cy="336551"/>
          </a:xfrm>
          <a:prstGeom prst="rect">
            <a:avLst/>
          </a:prstGeom>
        </p:spPr>
        <p:txBody>
          <a:bodyPr vert="horz" lIns="0" tIns="62400" rIns="0" bIns="6096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cap="none" baseline="0">
                <a:solidFill>
                  <a:schemeClr val="tx1"/>
                </a:solidFill>
                <a:latin typeface="Poppins Medium" pitchFamily="2" charset="77"/>
                <a:ea typeface="Poppins Medium" pitchFamily="2" charset="77"/>
                <a:cs typeface="Poppins Medium" pitchFamily="2" charset="77"/>
              </a:defRPr>
            </a:lvl1pPr>
          </a:lstStyle>
          <a:p>
            <a:endParaRPr lang="sv-SE" sz="1000" b="0">
              <a:solidFill>
                <a:srgbClr val="0035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4" name="Content Placeholder 5">
            <a:extLst>
              <a:ext uri="{FF2B5EF4-FFF2-40B4-BE49-F238E27FC236}">
                <a16:creationId xmlns:a16="http://schemas.microsoft.com/office/drawing/2014/main" id="{37890E90-2D7A-6649-B492-A6F354AA60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5643911"/>
              </p:ext>
            </p:extLst>
          </p:nvPr>
        </p:nvGraphicFramePr>
        <p:xfrm>
          <a:off x="624418" y="1570602"/>
          <a:ext cx="10943165" cy="4708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7" name="Platshållare för text 6" descr="title">
            <a:extLst>
              <a:ext uri="{FF2B5EF4-FFF2-40B4-BE49-F238E27FC236}">
                <a16:creationId xmlns:a16="http://schemas.microsoft.com/office/drawing/2014/main" id="{B0D25206-5747-4C4B-8484-06AC373C05B9}"/>
              </a:ext>
            </a:extLst>
          </p:cNvPr>
          <p:cNvSpPr txBox="1"/>
          <p:nvPr/>
        </p:nvSpPr>
        <p:spPr>
          <a:xfrm>
            <a:off x="572099" y="382696"/>
            <a:ext cx="10944685" cy="35533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800" dirty="0">
                <a:solidFill>
                  <a:srgbClr val="013455"/>
                </a:solidFill>
                <a:latin typeface="Fjalla One" panose="02000506040000020004" pitchFamily="2" charset="0"/>
                <a:cs typeface="Arial" panose="020B0604020202020204" pitchFamily="34" charset="0"/>
              </a:rPr>
              <a:t>I vilken kommun är företaget/organisationen verksamt?</a:t>
            </a:r>
          </a:p>
        </p:txBody>
      </p:sp>
      <p:pic>
        <p:nvPicPr>
          <p:cNvPr id="2" name="picture">
            <a:extLst>
              <a:ext uri="{FF2B5EF4-FFF2-40B4-BE49-F238E27FC236}">
                <a16:creationId xmlns:a16="http://schemas.microsoft.com/office/drawing/2014/main" id="{EAE71846-8719-377C-EF2F-25460B980EC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584" y="269213"/>
            <a:ext cx="582295" cy="58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195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ubrik 15" descr="description">
            <a:extLst>
              <a:ext uri="{FF2B5EF4-FFF2-40B4-BE49-F238E27FC236}">
                <a16:creationId xmlns:a16="http://schemas.microsoft.com/office/drawing/2014/main" id="{672A6638-F68E-8A42-A01C-BF8E528DA4DF}"/>
              </a:ext>
            </a:extLst>
          </p:cNvPr>
          <p:cNvSpPr txBox="1"/>
          <p:nvPr/>
        </p:nvSpPr>
        <p:spPr>
          <a:xfrm>
            <a:off x="631047" y="701463"/>
            <a:ext cx="9327892" cy="336551"/>
          </a:xfrm>
          <a:prstGeom prst="rect">
            <a:avLst/>
          </a:prstGeom>
        </p:spPr>
        <p:txBody>
          <a:bodyPr vert="horz" lIns="0" tIns="62400" rIns="0" bIns="6096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cap="none" baseline="0">
                <a:solidFill>
                  <a:schemeClr val="tx1"/>
                </a:solidFill>
                <a:latin typeface="Poppins Medium" pitchFamily="2" charset="77"/>
                <a:ea typeface="Poppins Medium" pitchFamily="2" charset="77"/>
                <a:cs typeface="Poppins Medium" pitchFamily="2" charset="77"/>
              </a:defRPr>
            </a:lvl1pPr>
          </a:lstStyle>
          <a:p>
            <a:endParaRPr lang="sv-SE" sz="1000" b="0">
              <a:solidFill>
                <a:srgbClr val="0035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4" name="Content Placeholder 5">
            <a:extLst>
              <a:ext uri="{FF2B5EF4-FFF2-40B4-BE49-F238E27FC236}">
                <a16:creationId xmlns:a16="http://schemas.microsoft.com/office/drawing/2014/main" id="{37890E90-2D7A-6649-B492-A6F354AA60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5643911"/>
              </p:ext>
            </p:extLst>
          </p:nvPr>
        </p:nvGraphicFramePr>
        <p:xfrm>
          <a:off x="624418" y="1570602"/>
          <a:ext cx="10943165" cy="4708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7" name="Platshållare för text 6" descr="title">
            <a:extLst>
              <a:ext uri="{FF2B5EF4-FFF2-40B4-BE49-F238E27FC236}">
                <a16:creationId xmlns:a16="http://schemas.microsoft.com/office/drawing/2014/main" id="{B0D25206-5747-4C4B-8484-06AC373C05B9}"/>
              </a:ext>
            </a:extLst>
          </p:cNvPr>
          <p:cNvSpPr txBox="1"/>
          <p:nvPr/>
        </p:nvSpPr>
        <p:spPr>
          <a:xfrm>
            <a:off x="572099" y="382696"/>
            <a:ext cx="10944685" cy="35533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800" dirty="0">
                <a:solidFill>
                  <a:srgbClr val="013455"/>
                </a:solidFill>
                <a:latin typeface="Fjalla One" panose="02000506040000020004" pitchFamily="2" charset="0"/>
                <a:cs typeface="Arial" panose="020B0604020202020204" pitchFamily="34" charset="0"/>
              </a:rPr>
              <a:t>Vilken huvudsaklig verksamhet bedriver företaget/organisationen?</a:t>
            </a:r>
          </a:p>
        </p:txBody>
      </p:sp>
      <p:pic>
        <p:nvPicPr>
          <p:cNvPr id="2" name="picture">
            <a:extLst>
              <a:ext uri="{FF2B5EF4-FFF2-40B4-BE49-F238E27FC236}">
                <a16:creationId xmlns:a16="http://schemas.microsoft.com/office/drawing/2014/main" id="{1F26656B-78C5-0CFD-BC2D-B1C13B60567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584" y="269213"/>
            <a:ext cx="582295" cy="58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195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ubrik 15" descr="description">
            <a:extLst>
              <a:ext uri="{FF2B5EF4-FFF2-40B4-BE49-F238E27FC236}">
                <a16:creationId xmlns:a16="http://schemas.microsoft.com/office/drawing/2014/main" id="{672A6638-F68E-8A42-A01C-BF8E528DA4DF}"/>
              </a:ext>
            </a:extLst>
          </p:cNvPr>
          <p:cNvSpPr txBox="1"/>
          <p:nvPr/>
        </p:nvSpPr>
        <p:spPr>
          <a:xfrm>
            <a:off x="631047" y="701463"/>
            <a:ext cx="9327892" cy="336551"/>
          </a:xfrm>
          <a:prstGeom prst="rect">
            <a:avLst/>
          </a:prstGeom>
        </p:spPr>
        <p:txBody>
          <a:bodyPr vert="horz" lIns="0" tIns="62400" rIns="0" bIns="6096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cap="none" baseline="0">
                <a:solidFill>
                  <a:schemeClr val="tx1"/>
                </a:solidFill>
                <a:latin typeface="Poppins Medium" pitchFamily="2" charset="77"/>
                <a:ea typeface="Poppins Medium" pitchFamily="2" charset="77"/>
                <a:cs typeface="Poppins Medium" pitchFamily="2" charset="77"/>
              </a:defRPr>
            </a:lvl1pPr>
          </a:lstStyle>
          <a:p>
            <a:endParaRPr lang="sv-SE" sz="1000" b="0">
              <a:solidFill>
                <a:srgbClr val="0035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Platshållare för text 6" descr="title">
            <a:extLst>
              <a:ext uri="{FF2B5EF4-FFF2-40B4-BE49-F238E27FC236}">
                <a16:creationId xmlns:a16="http://schemas.microsoft.com/office/drawing/2014/main" id="{B0D25206-5747-4C4B-8484-06AC373C05B9}"/>
              </a:ext>
            </a:extLst>
          </p:cNvPr>
          <p:cNvSpPr txBox="1"/>
          <p:nvPr/>
        </p:nvSpPr>
        <p:spPr>
          <a:xfrm>
            <a:off x="572099" y="382696"/>
            <a:ext cx="10944685" cy="35533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800" dirty="0">
                <a:solidFill>
                  <a:srgbClr val="013455"/>
                </a:solidFill>
                <a:latin typeface="Fjalla One" panose="02000506040000020004" pitchFamily="2" charset="0"/>
                <a:cs typeface="Arial" panose="020B0604020202020204" pitchFamily="34" charset="0"/>
              </a:rPr>
              <a:t>Vilken huvudsaklig verksamhet bedriver företaget/organisationen?</a:t>
            </a:r>
          </a:p>
        </p:txBody>
      </p:sp>
      <p:sp>
        <p:nvSpPr>
          <p:cNvPr id="39" name="New shape"/>
          <p:cNvSpPr/>
          <p:nvPr/>
        </p:nvSpPr>
        <p:spPr>
          <a:xfrm>
            <a:off x="624418" y="1570602"/>
            <a:ext cx="10943165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None/>
              <a:defRPr>
                <a:solidFill>
                  <a:srgbClr val="000000"/>
                </a:solidFill>
              </a:defRPr>
            </a:pPr>
            <a:r>
              <a:rPr sz="2000" b="1"/>
              <a:t>Annat</a:t>
            </a:r>
          </a:p>
        </p:txBody>
      </p:sp>
      <p:pic>
        <p:nvPicPr>
          <p:cNvPr id="40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624418" y="1570602"/>
            <a:ext cx="10943165" cy="4708209"/>
          </a:xfrm>
          <a:prstGeom prst="rect">
            <a:avLst/>
          </a:prstGeom>
        </p:spPr>
      </p:pic>
      <p:sp>
        <p:nvSpPr>
          <p:cNvPr id="41" name="New shape"/>
          <p:cNvSpPr/>
          <p:nvPr/>
        </p:nvSpPr>
        <p:spPr>
          <a:xfrm>
            <a:off x="5715000" y="6399054"/>
            <a:ext cx="711200" cy="228600"/>
          </a:xfrm>
          <a:prstGeom prst="rect">
            <a:avLst/>
          </a:prstGeom>
          <a:solidFill>
            <a:srgbClr val="4989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defRPr sz="900"/>
            </a:pPr>
            <a:r>
              <a:t>(n = 11)</a:t>
            </a:r>
          </a:p>
        </p:txBody>
      </p:sp>
      <p:pic>
        <p:nvPicPr>
          <p:cNvPr id="2" name="picture">
            <a:extLst>
              <a:ext uri="{FF2B5EF4-FFF2-40B4-BE49-F238E27FC236}">
                <a16:creationId xmlns:a16="http://schemas.microsoft.com/office/drawing/2014/main" id="{1AE905DE-E2E9-AB7B-FAD3-EE260A2C575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584" y="269213"/>
            <a:ext cx="582295" cy="58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195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ubrik 15" descr="description">
            <a:extLst>
              <a:ext uri="{FF2B5EF4-FFF2-40B4-BE49-F238E27FC236}">
                <a16:creationId xmlns:a16="http://schemas.microsoft.com/office/drawing/2014/main" id="{672A6638-F68E-8A42-A01C-BF8E528DA4DF}"/>
              </a:ext>
            </a:extLst>
          </p:cNvPr>
          <p:cNvSpPr txBox="1"/>
          <p:nvPr/>
        </p:nvSpPr>
        <p:spPr>
          <a:xfrm>
            <a:off x="631047" y="701463"/>
            <a:ext cx="9327892" cy="336551"/>
          </a:xfrm>
          <a:prstGeom prst="rect">
            <a:avLst/>
          </a:prstGeom>
        </p:spPr>
        <p:txBody>
          <a:bodyPr vert="horz" lIns="0" tIns="62400" rIns="0" bIns="6096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cap="none" baseline="0">
                <a:solidFill>
                  <a:schemeClr val="tx1"/>
                </a:solidFill>
                <a:latin typeface="Poppins Medium" pitchFamily="2" charset="77"/>
                <a:ea typeface="Poppins Medium" pitchFamily="2" charset="77"/>
                <a:cs typeface="Poppins Medium" pitchFamily="2" charset="77"/>
              </a:defRPr>
            </a:lvl1pPr>
          </a:lstStyle>
          <a:p>
            <a:endParaRPr lang="sv-SE" sz="1000" b="0">
              <a:solidFill>
                <a:srgbClr val="0035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4" name="Content Placeholder 5">
            <a:extLst>
              <a:ext uri="{FF2B5EF4-FFF2-40B4-BE49-F238E27FC236}">
                <a16:creationId xmlns:a16="http://schemas.microsoft.com/office/drawing/2014/main" id="{37890E90-2D7A-6649-B492-A6F354AA60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5643911"/>
              </p:ext>
            </p:extLst>
          </p:nvPr>
        </p:nvGraphicFramePr>
        <p:xfrm>
          <a:off x="624418" y="1570602"/>
          <a:ext cx="10943165" cy="4708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7" name="Platshållare för text 6" descr="title">
            <a:extLst>
              <a:ext uri="{FF2B5EF4-FFF2-40B4-BE49-F238E27FC236}">
                <a16:creationId xmlns:a16="http://schemas.microsoft.com/office/drawing/2014/main" id="{B0D25206-5747-4C4B-8484-06AC373C05B9}"/>
              </a:ext>
            </a:extLst>
          </p:cNvPr>
          <p:cNvSpPr txBox="1"/>
          <p:nvPr/>
        </p:nvSpPr>
        <p:spPr>
          <a:xfrm>
            <a:off x="572099" y="382696"/>
            <a:ext cx="10944685" cy="35533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800" dirty="0">
                <a:solidFill>
                  <a:srgbClr val="013455"/>
                </a:solidFill>
                <a:latin typeface="Fjalla One" panose="02000506040000020004" pitchFamily="2" charset="0"/>
                <a:cs typeface="Arial" panose="020B0604020202020204" pitchFamily="34" charset="0"/>
              </a:rPr>
              <a:t>Har företaget/organisationen även annan verksamhet som inte kan hänföras till besöksnäringen?</a:t>
            </a:r>
          </a:p>
        </p:txBody>
      </p:sp>
      <p:pic>
        <p:nvPicPr>
          <p:cNvPr id="2" name="picture">
            <a:extLst>
              <a:ext uri="{FF2B5EF4-FFF2-40B4-BE49-F238E27FC236}">
                <a16:creationId xmlns:a16="http://schemas.microsoft.com/office/drawing/2014/main" id="{6BB64362-E87B-40AB-9AF6-4590AB2908C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584" y="269213"/>
            <a:ext cx="582295" cy="58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195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ubrik 15" descr="description">
            <a:extLst>
              <a:ext uri="{FF2B5EF4-FFF2-40B4-BE49-F238E27FC236}">
                <a16:creationId xmlns:a16="http://schemas.microsoft.com/office/drawing/2014/main" id="{672A6638-F68E-8A42-A01C-BF8E528DA4DF}"/>
              </a:ext>
            </a:extLst>
          </p:cNvPr>
          <p:cNvSpPr txBox="1"/>
          <p:nvPr/>
        </p:nvSpPr>
        <p:spPr>
          <a:xfrm>
            <a:off x="631047" y="701463"/>
            <a:ext cx="9327892" cy="336551"/>
          </a:xfrm>
          <a:prstGeom prst="rect">
            <a:avLst/>
          </a:prstGeom>
        </p:spPr>
        <p:txBody>
          <a:bodyPr vert="horz" lIns="0" tIns="62400" rIns="0" bIns="6096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cap="none" baseline="0">
                <a:solidFill>
                  <a:schemeClr val="tx1"/>
                </a:solidFill>
                <a:latin typeface="Poppins Medium" pitchFamily="2" charset="77"/>
                <a:ea typeface="Poppins Medium" pitchFamily="2" charset="77"/>
                <a:cs typeface="Poppins Medium" pitchFamily="2" charset="77"/>
              </a:defRPr>
            </a:lvl1pPr>
          </a:lstStyle>
          <a:p>
            <a:endParaRPr lang="sv-SE" sz="1000" b="0">
              <a:solidFill>
                <a:srgbClr val="0035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4" name="Content Placeholder 5">
            <a:extLst>
              <a:ext uri="{FF2B5EF4-FFF2-40B4-BE49-F238E27FC236}">
                <a16:creationId xmlns:a16="http://schemas.microsoft.com/office/drawing/2014/main" id="{37890E90-2D7A-6649-B492-A6F354AA60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5643911"/>
              </p:ext>
            </p:extLst>
          </p:nvPr>
        </p:nvGraphicFramePr>
        <p:xfrm>
          <a:off x="624418" y="1570602"/>
          <a:ext cx="10943165" cy="4708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7" name="Platshållare för text 6" descr="title">
            <a:extLst>
              <a:ext uri="{FF2B5EF4-FFF2-40B4-BE49-F238E27FC236}">
                <a16:creationId xmlns:a16="http://schemas.microsoft.com/office/drawing/2014/main" id="{B0D25206-5747-4C4B-8484-06AC373C05B9}"/>
              </a:ext>
            </a:extLst>
          </p:cNvPr>
          <p:cNvSpPr txBox="1"/>
          <p:nvPr/>
        </p:nvSpPr>
        <p:spPr>
          <a:xfrm>
            <a:off x="572099" y="382696"/>
            <a:ext cx="10944685" cy="35533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800" dirty="0">
                <a:solidFill>
                  <a:srgbClr val="013455"/>
                </a:solidFill>
                <a:latin typeface="Fjalla One" panose="02000506040000020004" pitchFamily="2" charset="0"/>
                <a:cs typeface="Arial" panose="020B0604020202020204" pitchFamily="34" charset="0"/>
              </a:rPr>
              <a:t>Hur många heltidsanställda har företaget/organisationen haft det senaste året?</a:t>
            </a:r>
          </a:p>
        </p:txBody>
      </p:sp>
      <p:pic>
        <p:nvPicPr>
          <p:cNvPr id="2" name="picture">
            <a:extLst>
              <a:ext uri="{FF2B5EF4-FFF2-40B4-BE49-F238E27FC236}">
                <a16:creationId xmlns:a16="http://schemas.microsoft.com/office/drawing/2014/main" id="{D3ABF82F-385B-D60B-5CCE-C6E09817367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584" y="269213"/>
            <a:ext cx="582295" cy="58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195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ubrik 15" descr="description">
            <a:extLst>
              <a:ext uri="{FF2B5EF4-FFF2-40B4-BE49-F238E27FC236}">
                <a16:creationId xmlns:a16="http://schemas.microsoft.com/office/drawing/2014/main" id="{672A6638-F68E-8A42-A01C-BF8E528DA4DF}"/>
              </a:ext>
            </a:extLst>
          </p:cNvPr>
          <p:cNvSpPr txBox="1"/>
          <p:nvPr/>
        </p:nvSpPr>
        <p:spPr>
          <a:xfrm>
            <a:off x="631047" y="701463"/>
            <a:ext cx="9327892" cy="336551"/>
          </a:xfrm>
          <a:prstGeom prst="rect">
            <a:avLst/>
          </a:prstGeom>
        </p:spPr>
        <p:txBody>
          <a:bodyPr vert="horz" lIns="0" tIns="62400" rIns="0" bIns="6096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cap="none" baseline="0">
                <a:solidFill>
                  <a:schemeClr val="tx1"/>
                </a:solidFill>
                <a:latin typeface="Poppins Medium" pitchFamily="2" charset="77"/>
                <a:ea typeface="Poppins Medium" pitchFamily="2" charset="77"/>
                <a:cs typeface="Poppins Medium" pitchFamily="2" charset="77"/>
              </a:defRPr>
            </a:lvl1pPr>
          </a:lstStyle>
          <a:p>
            <a:endParaRPr lang="sv-SE" sz="1000" b="0">
              <a:solidFill>
                <a:srgbClr val="0035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4" name="Content Placeholder 5">
            <a:extLst>
              <a:ext uri="{FF2B5EF4-FFF2-40B4-BE49-F238E27FC236}">
                <a16:creationId xmlns:a16="http://schemas.microsoft.com/office/drawing/2014/main" id="{37890E90-2D7A-6649-B492-A6F354AA60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5643911"/>
              </p:ext>
            </p:extLst>
          </p:nvPr>
        </p:nvGraphicFramePr>
        <p:xfrm>
          <a:off x="624418" y="1570602"/>
          <a:ext cx="10943165" cy="4708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7" name="Platshållare för text 6" descr="title">
            <a:extLst>
              <a:ext uri="{FF2B5EF4-FFF2-40B4-BE49-F238E27FC236}">
                <a16:creationId xmlns:a16="http://schemas.microsoft.com/office/drawing/2014/main" id="{B0D25206-5747-4C4B-8484-06AC373C05B9}"/>
              </a:ext>
            </a:extLst>
          </p:cNvPr>
          <p:cNvSpPr txBox="1"/>
          <p:nvPr/>
        </p:nvSpPr>
        <p:spPr>
          <a:xfrm>
            <a:off x="572099" y="382696"/>
            <a:ext cx="10944685" cy="35533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800" dirty="0">
                <a:solidFill>
                  <a:srgbClr val="013455"/>
                </a:solidFill>
                <a:latin typeface="Fjalla One" panose="02000506040000020004" pitchFamily="2" charset="0"/>
                <a:cs typeface="Arial" panose="020B0604020202020204" pitchFamily="34" charset="0"/>
              </a:rPr>
              <a:t>Har företaget/organisationen anställt nya medarbetare de senaste tre åren?</a:t>
            </a:r>
          </a:p>
        </p:txBody>
      </p:sp>
      <p:pic>
        <p:nvPicPr>
          <p:cNvPr id="2" name="picture">
            <a:extLst>
              <a:ext uri="{FF2B5EF4-FFF2-40B4-BE49-F238E27FC236}">
                <a16:creationId xmlns:a16="http://schemas.microsoft.com/office/drawing/2014/main" id="{ECC1371E-229F-CC86-C788-A1503BBADFB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584" y="269213"/>
            <a:ext cx="582295" cy="58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195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ubrik 15" descr="description">
            <a:extLst>
              <a:ext uri="{FF2B5EF4-FFF2-40B4-BE49-F238E27FC236}">
                <a16:creationId xmlns:a16="http://schemas.microsoft.com/office/drawing/2014/main" id="{672A6638-F68E-8A42-A01C-BF8E528DA4DF}"/>
              </a:ext>
            </a:extLst>
          </p:cNvPr>
          <p:cNvSpPr txBox="1"/>
          <p:nvPr/>
        </p:nvSpPr>
        <p:spPr>
          <a:xfrm>
            <a:off x="631047" y="701463"/>
            <a:ext cx="9327892" cy="336551"/>
          </a:xfrm>
          <a:prstGeom prst="rect">
            <a:avLst/>
          </a:prstGeom>
        </p:spPr>
        <p:txBody>
          <a:bodyPr vert="horz" lIns="0" tIns="62400" rIns="0" bIns="6096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cap="none" baseline="0">
                <a:solidFill>
                  <a:schemeClr val="tx1"/>
                </a:solidFill>
                <a:latin typeface="Poppins Medium" pitchFamily="2" charset="77"/>
                <a:ea typeface="Poppins Medium" pitchFamily="2" charset="77"/>
                <a:cs typeface="Poppins Medium" pitchFamily="2" charset="77"/>
              </a:defRPr>
            </a:lvl1pPr>
          </a:lstStyle>
          <a:p>
            <a:endParaRPr lang="sv-SE" sz="1000" b="0">
              <a:solidFill>
                <a:srgbClr val="0035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4" name="Content Placeholder 5">
            <a:extLst>
              <a:ext uri="{FF2B5EF4-FFF2-40B4-BE49-F238E27FC236}">
                <a16:creationId xmlns:a16="http://schemas.microsoft.com/office/drawing/2014/main" id="{37890E90-2D7A-6649-B492-A6F354AA60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5643911"/>
              </p:ext>
            </p:extLst>
          </p:nvPr>
        </p:nvGraphicFramePr>
        <p:xfrm>
          <a:off x="624418" y="1570602"/>
          <a:ext cx="10943165" cy="4708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7" name="Platshållare för text 6" descr="title">
            <a:extLst>
              <a:ext uri="{FF2B5EF4-FFF2-40B4-BE49-F238E27FC236}">
                <a16:creationId xmlns:a16="http://schemas.microsoft.com/office/drawing/2014/main" id="{B0D25206-5747-4C4B-8484-06AC373C05B9}"/>
              </a:ext>
            </a:extLst>
          </p:cNvPr>
          <p:cNvSpPr txBox="1"/>
          <p:nvPr/>
        </p:nvSpPr>
        <p:spPr>
          <a:xfrm>
            <a:off x="572099" y="382696"/>
            <a:ext cx="10944685" cy="35533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800" dirty="0">
                <a:solidFill>
                  <a:srgbClr val="013455"/>
                </a:solidFill>
                <a:latin typeface="Fjalla One" panose="02000506040000020004" pitchFamily="2" charset="0"/>
                <a:cs typeface="Arial" panose="020B0604020202020204" pitchFamily="34" charset="0"/>
              </a:rPr>
              <a:t>Hur många?</a:t>
            </a:r>
          </a:p>
        </p:txBody>
      </p:sp>
      <p:pic>
        <p:nvPicPr>
          <p:cNvPr id="2" name="picture">
            <a:extLst>
              <a:ext uri="{FF2B5EF4-FFF2-40B4-BE49-F238E27FC236}">
                <a16:creationId xmlns:a16="http://schemas.microsoft.com/office/drawing/2014/main" id="{093112AA-92A1-40AC-5DA6-D7BE4A9D40F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584" y="269213"/>
            <a:ext cx="582295" cy="58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1953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6.0.8"/>
  <p:tag name="AS_OS" val="Microsoft Windows NT 10.0.14393.0"/>
  <p:tag name="AS_RELEASE_DATE" val="2019.12.14"/>
  <p:tag name="AS_TITLE" val="Aspose.Slides for .NET Standard 2.0"/>
  <p:tag name="AS_VERSION" val="19.12"/>
</p:tagLst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1946</TotalTime>
  <Words>351</Words>
  <Application>Microsoft Macintosh PowerPoint</Application>
  <PresentationFormat>Bredbild</PresentationFormat>
  <Paragraphs>63</Paragraphs>
  <Slides>23</Slides>
  <Notes>23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23</vt:i4>
      </vt:variant>
    </vt:vector>
  </HeadingPairs>
  <TitlesOfParts>
    <vt:vector size="26" baseType="lpstr">
      <vt:lpstr>Arial</vt:lpstr>
      <vt:lpstr>Fjalla One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Marie Nilsson</dc:creator>
  <cp:lastModifiedBy>Andreas Edholm</cp:lastModifiedBy>
  <cp:revision>33</cp:revision>
  <cp:lastPrinted>2022-10-31T14:59:34Z</cp:lastPrinted>
  <dcterms:created xsi:type="dcterms:W3CDTF">2019-09-25T13:28:00Z</dcterms:created>
  <dcterms:modified xsi:type="dcterms:W3CDTF">2022-11-01T15:28:01Z</dcterms:modified>
</cp:coreProperties>
</file>