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265" r:id="rId3"/>
    <p:sldId id="266" r:id="rId4"/>
    <p:sldId id="269" r:id="rId5"/>
    <p:sldId id="268" r:id="rId6"/>
    <p:sldId id="270" r:id="rId7"/>
    <p:sldId id="272" r:id="rId8"/>
    <p:sldId id="273" r:id="rId9"/>
    <p:sldId id="274" r:id="rId10"/>
    <p:sldId id="275" r:id="rId11"/>
    <p:sldId id="276" r:id="rId12"/>
    <p:sldId id="277" r:id="rId13"/>
    <p:sldId id="267" r:id="rId14"/>
    <p:sldId id="256" r:id="rId15"/>
    <p:sldId id="258" r:id="rId16"/>
    <p:sldId id="259" r:id="rId17"/>
    <p:sldId id="260" r:id="rId18"/>
    <p:sldId id="261" r:id="rId19"/>
    <p:sldId id="262" r:id="rId20"/>
    <p:sldId id="263" r:id="rId21"/>
    <p:sldId id="264"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2324"/>
    <a:srgbClr val="81163D"/>
    <a:srgbClr val="A41754"/>
    <a:srgbClr val="9317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53"/>
    <p:restoredTop sz="94665"/>
  </p:normalViewPr>
  <p:slideViewPr>
    <p:cSldViewPr snapToGrid="0">
      <p:cViewPr varScale="1">
        <p:scale>
          <a:sx n="120" d="100"/>
          <a:sy n="120" d="100"/>
        </p:scale>
        <p:origin x="18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E0DED-0758-4B45-AC31-06800C3A8E18}" type="datetimeFigureOut">
              <a:rPr lang="sv-SE" smtClean="0"/>
              <a:t>2025-04-29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14055-9C51-F242-A339-1C01FD3F471A}" type="slidenum">
              <a:rPr lang="sv-SE" smtClean="0"/>
              <a:t>‹#›</a:t>
            </a:fld>
            <a:endParaRPr lang="sv-SE"/>
          </a:p>
        </p:txBody>
      </p:sp>
    </p:spTree>
    <p:extLst>
      <p:ext uri="{BB962C8B-B14F-4D97-AF65-F5344CB8AC3E}">
        <p14:creationId xmlns:p14="http://schemas.microsoft.com/office/powerpoint/2010/main" val="197027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73FDD10-0505-1075-7A3C-5342D7DCEA5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E87314A1-26A2-CB6B-5E28-BD4A5F2C73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681C0060-4906-05E2-DB99-AEC5092B7F76}"/>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5" name="Platshållare för sidfot 4">
            <a:extLst>
              <a:ext uri="{FF2B5EF4-FFF2-40B4-BE49-F238E27FC236}">
                <a16:creationId xmlns:a16="http://schemas.microsoft.com/office/drawing/2014/main" id="{073AE746-1962-52FB-4C7E-43B57F2497F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FCCFFEE-8533-9575-2C79-3F37D92A840F}"/>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154408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203574E-63C5-424A-8E09-71F0D8825E9C}"/>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9264421-AAC1-EB02-8995-1D1D44E551C4}"/>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2FE7721C-5A92-136C-8C2C-7A2598F1C9B8}"/>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5" name="Platshållare för sidfot 4">
            <a:extLst>
              <a:ext uri="{FF2B5EF4-FFF2-40B4-BE49-F238E27FC236}">
                <a16:creationId xmlns:a16="http://schemas.microsoft.com/office/drawing/2014/main" id="{BE4BD1A9-CE91-0941-76C0-B24D3F9EAB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91F3EB-79A9-F93C-3F03-3DFC3D6F66E9}"/>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230499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91DF1C55-FD0A-CB34-0012-516DDA4430A3}"/>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73B0E30-6FE8-F2DF-D41D-FC42AF9B17A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50E9F12-7D2B-3C25-C70D-E7592F8F7138}"/>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5" name="Platshållare för sidfot 4">
            <a:extLst>
              <a:ext uri="{FF2B5EF4-FFF2-40B4-BE49-F238E27FC236}">
                <a16:creationId xmlns:a16="http://schemas.microsoft.com/office/drawing/2014/main" id="{A6E50CF1-A516-DFFC-87C0-EEE156D6F6D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F5CB5B8-94B6-128B-4CBF-BE35051577F9}"/>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29251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269BEF-7028-93CB-7B7B-9CA1C6E6BD99}"/>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4B051F70-C77F-8DF3-D90E-61DB7CE23C95}"/>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B68DFE5-049D-2B0C-EA25-F16E2961D3BA}"/>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5" name="Platshållare för sidfot 4">
            <a:extLst>
              <a:ext uri="{FF2B5EF4-FFF2-40B4-BE49-F238E27FC236}">
                <a16:creationId xmlns:a16="http://schemas.microsoft.com/office/drawing/2014/main" id="{7215DFF3-1830-2B8D-F25F-D912B49DFF9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82B36FA-325F-2A76-4B90-DDEC96B10BE9}"/>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3146428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0BC68B-AA05-D307-ED6B-9D319F3B8439}"/>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DE092D1B-D03F-8E20-EC90-20C7176205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6A61BBFC-E817-0F4C-5814-5EAC0BE25084}"/>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5" name="Platshållare för sidfot 4">
            <a:extLst>
              <a:ext uri="{FF2B5EF4-FFF2-40B4-BE49-F238E27FC236}">
                <a16:creationId xmlns:a16="http://schemas.microsoft.com/office/drawing/2014/main" id="{6CBB1413-EE7D-D9A2-7318-174251E9704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C04FA68-2D2B-6F37-7A2C-BA791AED23FB}"/>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3431134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4C94F61-D7B6-6E16-AF7D-074918B0771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ADD0316B-8758-8B47-08B1-B1EB906BD368}"/>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EE6CCEA-2F32-9A48-83F0-A467BA5D8744}"/>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760265C9-AD95-CA83-A558-A6777F8A1036}"/>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6" name="Platshållare för sidfot 5">
            <a:extLst>
              <a:ext uri="{FF2B5EF4-FFF2-40B4-BE49-F238E27FC236}">
                <a16:creationId xmlns:a16="http://schemas.microsoft.com/office/drawing/2014/main" id="{4586D7E0-E0CC-E60A-A10E-A60F3C33C89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6F030C6-5735-EF6A-CA68-7ADEAF6DCDA2}"/>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1479454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4ECAB7-FF4B-06D1-940F-33FE9F392C37}"/>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27CE6443-F27C-E617-144E-3FD9F1F7DB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F08CE8ED-C38C-2A83-444D-66FF92A75F29}"/>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684DCCC-772B-35ED-9688-BFBF27E188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7F01094D-8CA7-7A14-8FB4-4CD6121AC4EF}"/>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14DDFB8-39DC-BF66-B2CE-423E0A8F7A4E}"/>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8" name="Platshållare för sidfot 7">
            <a:extLst>
              <a:ext uri="{FF2B5EF4-FFF2-40B4-BE49-F238E27FC236}">
                <a16:creationId xmlns:a16="http://schemas.microsoft.com/office/drawing/2014/main" id="{41ECBBD8-F560-7CBC-255E-64CB78FCFFB3}"/>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29F01E97-50FB-BC05-D8C1-55392E8AF051}"/>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748761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7EFFCB-FFA6-99A8-DA1B-3437D3751F17}"/>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12702F36-D0C6-7B0B-7218-3BAD62A47546}"/>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4" name="Platshållare för sidfot 3">
            <a:extLst>
              <a:ext uri="{FF2B5EF4-FFF2-40B4-BE49-F238E27FC236}">
                <a16:creationId xmlns:a16="http://schemas.microsoft.com/office/drawing/2014/main" id="{73FD6AAD-38EC-06BD-3E19-8411F8D01357}"/>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B5286D72-D837-56BA-EF82-1871756257AD}"/>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68384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7CD4F29-E05C-AEAA-702D-80100BCD7C99}"/>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3" name="Platshållare för sidfot 2">
            <a:extLst>
              <a:ext uri="{FF2B5EF4-FFF2-40B4-BE49-F238E27FC236}">
                <a16:creationId xmlns:a16="http://schemas.microsoft.com/office/drawing/2014/main" id="{5EEA544B-109F-C21D-F297-DFD6DB46D4FA}"/>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B14AF0EE-201C-E3B2-4E2F-BEEF2E64F779}"/>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76740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FE7A8D6-50E4-86AD-2865-A344952AFFE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603343BB-2C80-6AAF-0034-01F7F7F896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1832133C-AD94-4FEB-F0E1-4291AAABFA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D598B0C6-B28E-C078-7186-BACAE745C3C2}"/>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6" name="Platshållare för sidfot 5">
            <a:extLst>
              <a:ext uri="{FF2B5EF4-FFF2-40B4-BE49-F238E27FC236}">
                <a16:creationId xmlns:a16="http://schemas.microsoft.com/office/drawing/2014/main" id="{292D6590-9F2F-9301-3E6B-86C12690AA90}"/>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4FC8F3A-52D3-F818-96C0-C388C15E8C92}"/>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3361155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BA9DFFD-3437-644E-5442-4FC0A8253875}"/>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A574B47-09FC-A868-F124-386228DAD4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95B73A84-6FB6-412C-9992-4A5B93835B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14123397-1583-2759-E87A-63934F0137B1}"/>
              </a:ext>
            </a:extLst>
          </p:cNvPr>
          <p:cNvSpPr>
            <a:spLocks noGrp="1"/>
          </p:cNvSpPr>
          <p:nvPr>
            <p:ph type="dt" sz="half" idx="10"/>
          </p:nvPr>
        </p:nvSpPr>
        <p:spPr/>
        <p:txBody>
          <a:bodyPr/>
          <a:lstStyle/>
          <a:p>
            <a:fld id="{898AC803-DDC0-2141-94DB-2E568D5E00D8}" type="datetimeFigureOut">
              <a:rPr lang="sv-SE" smtClean="0"/>
              <a:t>2025-04-29</a:t>
            </a:fld>
            <a:endParaRPr lang="sv-SE"/>
          </a:p>
        </p:txBody>
      </p:sp>
      <p:sp>
        <p:nvSpPr>
          <p:cNvPr id="6" name="Platshållare för sidfot 5">
            <a:extLst>
              <a:ext uri="{FF2B5EF4-FFF2-40B4-BE49-F238E27FC236}">
                <a16:creationId xmlns:a16="http://schemas.microsoft.com/office/drawing/2014/main" id="{FB414204-9D5B-FB96-DA81-F9046604FF2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D85C8C3-A1AE-ED00-1E8C-52D75859CA6C}"/>
              </a:ext>
            </a:extLst>
          </p:cNvPr>
          <p:cNvSpPr>
            <a:spLocks noGrp="1"/>
          </p:cNvSpPr>
          <p:nvPr>
            <p:ph type="sldNum" sz="quarter" idx="12"/>
          </p:nvPr>
        </p:nvSpPr>
        <p:spPr/>
        <p:txBody>
          <a:bodyPr/>
          <a:lstStyle/>
          <a:p>
            <a:fld id="{0FC52B09-28C7-9443-A7A6-7E1579CA82D6}" type="slidenum">
              <a:rPr lang="sv-SE" smtClean="0"/>
              <a:t>‹#›</a:t>
            </a:fld>
            <a:endParaRPr lang="sv-SE"/>
          </a:p>
        </p:txBody>
      </p:sp>
    </p:spTree>
    <p:extLst>
      <p:ext uri="{BB962C8B-B14F-4D97-AF65-F5344CB8AC3E}">
        <p14:creationId xmlns:p14="http://schemas.microsoft.com/office/powerpoint/2010/main" val="2908531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3A6FB77-70DF-EE9B-9640-9738E351C3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111EF544-D291-34CF-B496-9164EB8711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04FE09A-18AC-7C7A-1B67-77EE1653CD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98AC803-DDC0-2141-94DB-2E568D5E00D8}" type="datetimeFigureOut">
              <a:rPr lang="sv-SE" smtClean="0"/>
              <a:t>2025-04-29</a:t>
            </a:fld>
            <a:endParaRPr lang="sv-SE"/>
          </a:p>
        </p:txBody>
      </p:sp>
      <p:sp>
        <p:nvSpPr>
          <p:cNvPr id="5" name="Platshållare för sidfot 4">
            <a:extLst>
              <a:ext uri="{FF2B5EF4-FFF2-40B4-BE49-F238E27FC236}">
                <a16:creationId xmlns:a16="http://schemas.microsoft.com/office/drawing/2014/main" id="{8141850C-0380-7555-1374-D0DEB100C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430BC52D-5FF6-A1B5-B24A-80454D343E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FC52B09-28C7-9443-A7A6-7E1579CA82D6}" type="slidenum">
              <a:rPr lang="sv-SE" smtClean="0"/>
              <a:t>‹#›</a:t>
            </a:fld>
            <a:endParaRPr lang="sv-SE"/>
          </a:p>
        </p:txBody>
      </p:sp>
    </p:spTree>
    <p:extLst>
      <p:ext uri="{BB962C8B-B14F-4D97-AF65-F5344CB8AC3E}">
        <p14:creationId xmlns:p14="http://schemas.microsoft.com/office/powerpoint/2010/main" val="3875497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illvaxtdata.tillvaxtverket.se/statistikportal#page=72b01aa0-1d4a-425c-8684-dbce0319b39e" TargetMode="Externa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jht.se/category/aktuella-projekt/jht-valkommen-ater/"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A3419651-2EF1-4237-F5CE-92489E5C0FA4}"/>
              </a:ext>
            </a:extLst>
          </p:cNvPr>
          <p:cNvSpPr txBox="1"/>
          <p:nvPr/>
        </p:nvSpPr>
        <p:spPr>
          <a:xfrm>
            <a:off x="2123301" y="1582773"/>
            <a:ext cx="8840263" cy="1077218"/>
          </a:xfrm>
          <a:prstGeom prst="rect">
            <a:avLst/>
          </a:prstGeom>
          <a:noFill/>
        </p:spPr>
        <p:txBody>
          <a:bodyPr wrap="square" rtlCol="0">
            <a:spAutoFit/>
          </a:bodyPr>
          <a:lstStyle/>
          <a:p>
            <a:r>
              <a:rPr lang="sv-SE" sz="2800" dirty="0">
                <a:latin typeface="Fjalla One" panose="02000506040000020004" pitchFamily="2" charset="0"/>
              </a:rPr>
              <a:t>Inkvarteringsstatistik Jämtland Härjedalen 2024</a:t>
            </a:r>
          </a:p>
          <a:p>
            <a:r>
              <a:rPr lang="sv-SE" dirty="0">
                <a:latin typeface="Fjalla One" panose="02000506040000020004" pitchFamily="2" charset="0"/>
              </a:rPr>
              <a:t>Jämtland Härjedalen </a:t>
            </a:r>
            <a:r>
              <a:rPr lang="sv-SE" dirty="0" err="1">
                <a:latin typeface="Fjalla One" panose="02000506040000020004" pitchFamily="2" charset="0"/>
              </a:rPr>
              <a:t>Turism:s</a:t>
            </a:r>
            <a:r>
              <a:rPr lang="sv-SE" dirty="0">
                <a:latin typeface="Fjalla One" panose="02000506040000020004" pitchFamily="2" charset="0"/>
              </a:rPr>
              <a:t> projekt Välkommen åter 2023-2025</a:t>
            </a:r>
          </a:p>
          <a:p>
            <a:r>
              <a:rPr lang="sv-SE" dirty="0"/>
              <a:t>Källa: </a:t>
            </a:r>
            <a:r>
              <a:rPr lang="sv-SE" dirty="0">
                <a:hlinkClick r:id="rId2"/>
              </a:rPr>
              <a:t>Tillväxtverket</a:t>
            </a:r>
            <a:r>
              <a:rPr lang="sv-SE" dirty="0"/>
              <a:t> &amp; Nordanalys</a:t>
            </a:r>
          </a:p>
        </p:txBody>
      </p:sp>
      <p:sp>
        <p:nvSpPr>
          <p:cNvPr id="3" name="textruta 2">
            <a:extLst>
              <a:ext uri="{FF2B5EF4-FFF2-40B4-BE49-F238E27FC236}">
                <a16:creationId xmlns:a16="http://schemas.microsoft.com/office/drawing/2014/main" id="{8D0353F4-D4CD-5BA2-D259-86C6227B4FC1}"/>
              </a:ext>
            </a:extLst>
          </p:cNvPr>
          <p:cNvSpPr txBox="1"/>
          <p:nvPr/>
        </p:nvSpPr>
        <p:spPr>
          <a:xfrm>
            <a:off x="2206851" y="3126005"/>
            <a:ext cx="4582511" cy="1477328"/>
          </a:xfrm>
          <a:prstGeom prst="rect">
            <a:avLst/>
          </a:prstGeom>
          <a:noFill/>
        </p:spPr>
        <p:txBody>
          <a:bodyPr wrap="square" rtlCol="0">
            <a:spAutoFit/>
          </a:bodyPr>
          <a:lstStyle/>
          <a:p>
            <a:pPr marL="285750" indent="-285750">
              <a:buFont typeface="Arial" panose="020B0604020202020204" pitchFamily="34" charset="0"/>
              <a:buChar char="•"/>
            </a:pPr>
            <a:r>
              <a:rPr lang="sv-SE" dirty="0"/>
              <a:t>Gästnätter per månad</a:t>
            </a:r>
          </a:p>
          <a:p>
            <a:pPr marL="285750" indent="-285750">
              <a:buFont typeface="Arial" panose="020B0604020202020204" pitchFamily="34" charset="0"/>
              <a:buChar char="•"/>
            </a:pPr>
            <a:r>
              <a:rPr lang="sv-SE" dirty="0"/>
              <a:t>Gästnätter per invånare</a:t>
            </a:r>
          </a:p>
          <a:p>
            <a:pPr marL="285750" indent="-285750">
              <a:buFont typeface="Arial" panose="020B0604020202020204" pitchFamily="34" charset="0"/>
              <a:buChar char="•"/>
            </a:pPr>
            <a:r>
              <a:rPr lang="sv-SE" dirty="0"/>
              <a:t>Andel svenska och utländska gästnätter</a:t>
            </a:r>
          </a:p>
          <a:p>
            <a:pPr marL="285750" indent="-285750">
              <a:buFont typeface="Arial" panose="020B0604020202020204" pitchFamily="34" charset="0"/>
              <a:buChar char="•"/>
            </a:pPr>
            <a:r>
              <a:rPr lang="sv-SE" dirty="0"/>
              <a:t>Största utländska marknaderna</a:t>
            </a:r>
          </a:p>
          <a:p>
            <a:endParaRPr lang="sv-SE" dirty="0"/>
          </a:p>
        </p:txBody>
      </p:sp>
      <p:sp>
        <p:nvSpPr>
          <p:cNvPr id="5" name="Rektangel 4">
            <a:extLst>
              <a:ext uri="{FF2B5EF4-FFF2-40B4-BE49-F238E27FC236}">
                <a16:creationId xmlns:a16="http://schemas.microsoft.com/office/drawing/2014/main" id="{2AE34486-9A27-5F6A-0F43-79AA4F8F8011}"/>
              </a:ext>
            </a:extLst>
          </p:cNvPr>
          <p:cNvSpPr/>
          <p:nvPr/>
        </p:nvSpPr>
        <p:spPr>
          <a:xfrm>
            <a:off x="0" y="6078439"/>
            <a:ext cx="12192000" cy="814284"/>
          </a:xfrm>
          <a:prstGeom prst="rect">
            <a:avLst/>
          </a:prstGeom>
          <a:solidFill>
            <a:srgbClr val="702324"/>
          </a:solidFill>
          <a:ln>
            <a:solidFill>
              <a:srgbClr val="A417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srgbClr val="702324"/>
              </a:solidFill>
              <a:effectLst/>
              <a:highlight>
                <a:srgbClr val="702324"/>
              </a:highlight>
              <a:uLnTx/>
              <a:uFillTx/>
              <a:latin typeface="Calibri" panose="020F0502020204030204"/>
              <a:ea typeface="+mn-ea"/>
              <a:cs typeface="+mn-cs"/>
            </a:endParaRPr>
          </a:p>
        </p:txBody>
      </p:sp>
      <p:pic>
        <p:nvPicPr>
          <p:cNvPr id="7" name="Bildobjekt 6" descr="En bild som visar text, Teckensnitt, Grafik, logotyp&#10;&#10;Automatiskt genererad beskrivning">
            <a:extLst>
              <a:ext uri="{FF2B5EF4-FFF2-40B4-BE49-F238E27FC236}">
                <a16:creationId xmlns:a16="http://schemas.microsoft.com/office/drawing/2014/main" id="{8731EC6C-DCBE-FD82-8DF4-46E781896C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39730" y="6078439"/>
            <a:ext cx="778728" cy="778728"/>
          </a:xfrm>
          <a:prstGeom prst="rect">
            <a:avLst/>
          </a:prstGeom>
        </p:spPr>
      </p:pic>
      <p:pic>
        <p:nvPicPr>
          <p:cNvPr id="8" name="Bildobjekt 7" descr="En bild som visar text, Teckensnitt, Electric blue, blå&#10;&#10;Automatiskt genererad beskrivning">
            <a:extLst>
              <a:ext uri="{FF2B5EF4-FFF2-40B4-BE49-F238E27FC236}">
                <a16:creationId xmlns:a16="http://schemas.microsoft.com/office/drawing/2014/main" id="{790B68D6-4138-8536-A1DC-D28615D247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8746" y="6169437"/>
            <a:ext cx="3327491" cy="626424"/>
          </a:xfrm>
          <a:prstGeom prst="rect">
            <a:avLst/>
          </a:prstGeom>
        </p:spPr>
      </p:pic>
      <p:pic>
        <p:nvPicPr>
          <p:cNvPr id="11" name="Bildobjekt 10" descr="En bild som visar text, Teckensnitt, skärmbild, vit&#10;&#10;AI-genererat innehåll kan vara felaktigt.">
            <a:extLst>
              <a:ext uri="{FF2B5EF4-FFF2-40B4-BE49-F238E27FC236}">
                <a16:creationId xmlns:a16="http://schemas.microsoft.com/office/drawing/2014/main" id="{B8C85A56-097A-8B61-A361-3C3B4B6D945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296339" y="6135672"/>
            <a:ext cx="1256644" cy="643106"/>
          </a:xfrm>
          <a:prstGeom prst="rect">
            <a:avLst/>
          </a:prstGeom>
        </p:spPr>
      </p:pic>
    </p:spTree>
    <p:extLst>
      <p:ext uri="{BB962C8B-B14F-4D97-AF65-F5344CB8AC3E}">
        <p14:creationId xmlns:p14="http://schemas.microsoft.com/office/powerpoint/2010/main" val="222885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5E42B-7233-837D-C8E2-E6597656669F}"/>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E230F0A2-21BC-DF24-5C21-ECDEC443A14D}"/>
              </a:ext>
            </a:extLst>
          </p:cNvPr>
          <p:cNvSpPr txBox="1"/>
          <p:nvPr/>
        </p:nvSpPr>
        <p:spPr>
          <a:xfrm>
            <a:off x="434896" y="334536"/>
            <a:ext cx="8396869" cy="369332"/>
          </a:xfrm>
          <a:prstGeom prst="rect">
            <a:avLst/>
          </a:prstGeom>
          <a:noFill/>
        </p:spPr>
        <p:txBody>
          <a:bodyPr wrap="square" rtlCol="0">
            <a:spAutoFit/>
          </a:bodyPr>
          <a:lstStyle/>
          <a:p>
            <a:r>
              <a:rPr lang="sv-SE" dirty="0"/>
              <a:t>Utveckling i prioriterade marknader i samband med JHT-projektet Välkommen åter</a:t>
            </a:r>
          </a:p>
        </p:txBody>
      </p:sp>
      <p:sp>
        <p:nvSpPr>
          <p:cNvPr id="7" name="textruta 6">
            <a:extLst>
              <a:ext uri="{FF2B5EF4-FFF2-40B4-BE49-F238E27FC236}">
                <a16:creationId xmlns:a16="http://schemas.microsoft.com/office/drawing/2014/main" id="{C5F79A35-D6A3-6F39-4883-B0D8540D7FE9}"/>
              </a:ext>
            </a:extLst>
          </p:cNvPr>
          <p:cNvSpPr txBox="1"/>
          <p:nvPr/>
        </p:nvSpPr>
        <p:spPr>
          <a:xfrm>
            <a:off x="7581708" y="1720840"/>
            <a:ext cx="4178883" cy="3416320"/>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Nederländska gästnätter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Inom projektet Välkommen åter har vi genomfört två FAM-trips med </a:t>
            </a:r>
            <a:r>
              <a:rPr lang="sv-SE" sz="1200" dirty="0" err="1">
                <a:latin typeface="Arial" panose="020B0604020202020204" pitchFamily="34" charset="0"/>
                <a:cs typeface="Arial" panose="020B0604020202020204" pitchFamily="34" charset="0"/>
              </a:rPr>
              <a:t>bl</a:t>
            </a:r>
            <a:r>
              <a:rPr lang="sv-SE" sz="1200" dirty="0">
                <a:latin typeface="Arial" panose="020B0604020202020204" pitchFamily="34" charset="0"/>
                <a:cs typeface="Arial" panose="020B0604020202020204" pitchFamily="34" charset="0"/>
              </a:rPr>
              <a:t> a nederländska researrangörer, vi har genomfört </a:t>
            </a:r>
            <a:r>
              <a:rPr lang="sv-SE" sz="1200" dirty="0" err="1">
                <a:latin typeface="Arial" panose="020B0604020202020204" pitchFamily="34" charset="0"/>
                <a:cs typeface="Arial" panose="020B0604020202020204" pitchFamily="34" charset="0"/>
              </a:rPr>
              <a:t>pressresor</a:t>
            </a:r>
            <a:r>
              <a:rPr lang="sv-SE" sz="1200" dirty="0">
                <a:latin typeface="Arial" panose="020B0604020202020204" pitchFamily="34" charset="0"/>
                <a:cs typeface="Arial" panose="020B0604020202020204" pitchFamily="34" charset="0"/>
              </a:rPr>
              <a:t> och vi har deltagit i </a:t>
            </a:r>
            <a:r>
              <a:rPr lang="sv-SE" sz="1200" dirty="0" err="1">
                <a:latin typeface="Arial" panose="020B0604020202020204" pitchFamily="34" charset="0"/>
                <a:cs typeface="Arial" panose="020B0604020202020204" pitchFamily="34" charset="0"/>
              </a:rPr>
              <a:t>Vakantiebeurs</a:t>
            </a:r>
            <a:r>
              <a:rPr lang="sv-SE" sz="1200" dirty="0">
                <a:latin typeface="Arial" panose="020B0604020202020204" pitchFamily="34" charset="0"/>
                <a:cs typeface="Arial" panose="020B0604020202020204" pitchFamily="34" charset="0"/>
              </a:rPr>
              <a:t>, både under B2B dagar och en B2C dag.</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Nederländska besökare kommer med egen bil, med flyg eller med tåg.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ser en ökning inför barmarksperioden 2024 samt en ökning under jul/nyår samt i februari.</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planerar att genomföra en FAM-</a:t>
            </a:r>
            <a:r>
              <a:rPr lang="sv-SE" sz="1200" dirty="0" err="1">
                <a:latin typeface="Arial" panose="020B0604020202020204" pitchFamily="34" charset="0"/>
                <a:cs typeface="Arial" panose="020B0604020202020204" pitchFamily="34" charset="0"/>
              </a:rPr>
              <a:t>trip</a:t>
            </a:r>
            <a:r>
              <a:rPr lang="sv-SE" sz="1200" dirty="0">
                <a:latin typeface="Arial" panose="020B0604020202020204" pitchFamily="34" charset="0"/>
                <a:cs typeface="Arial" panose="020B0604020202020204" pitchFamily="34" charset="0"/>
              </a:rPr>
              <a:t> i september 2024 där vi kommer att bjuda in de researrangörer vi fått god kontakt med under projektperioden.</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pic>
        <p:nvPicPr>
          <p:cNvPr id="4" name="Bildobjekt 3" descr="En bild som visar text, skärmbild, linje, diagram&#10;&#10;AI-genererat innehåll kan vara felaktigt.">
            <a:extLst>
              <a:ext uri="{FF2B5EF4-FFF2-40B4-BE49-F238E27FC236}">
                <a16:creationId xmlns:a16="http://schemas.microsoft.com/office/drawing/2014/main" id="{04A7D0B4-AE2C-108E-E710-7FC23AAC810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763" y="896394"/>
            <a:ext cx="7469945" cy="5325576"/>
          </a:xfrm>
          <a:prstGeom prst="rect">
            <a:avLst/>
          </a:prstGeom>
        </p:spPr>
      </p:pic>
    </p:spTree>
    <p:extLst>
      <p:ext uri="{BB962C8B-B14F-4D97-AF65-F5344CB8AC3E}">
        <p14:creationId xmlns:p14="http://schemas.microsoft.com/office/powerpoint/2010/main" val="262520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A19D6-9F15-FA98-BCF1-44483702BC72}"/>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BA04EF78-F31F-849F-A977-52F1CE04510D}"/>
              </a:ext>
            </a:extLst>
          </p:cNvPr>
          <p:cNvSpPr txBox="1"/>
          <p:nvPr/>
        </p:nvSpPr>
        <p:spPr>
          <a:xfrm>
            <a:off x="434896" y="334536"/>
            <a:ext cx="8396869" cy="369332"/>
          </a:xfrm>
          <a:prstGeom prst="rect">
            <a:avLst/>
          </a:prstGeom>
          <a:noFill/>
        </p:spPr>
        <p:txBody>
          <a:bodyPr wrap="square" rtlCol="0">
            <a:spAutoFit/>
          </a:bodyPr>
          <a:lstStyle/>
          <a:p>
            <a:r>
              <a:rPr lang="sv-SE" dirty="0"/>
              <a:t>Utveckling i prioriterade marknader i samband med JHT-projektet Välkommen åter</a:t>
            </a:r>
          </a:p>
        </p:txBody>
      </p:sp>
      <p:sp>
        <p:nvSpPr>
          <p:cNvPr id="7" name="textruta 6">
            <a:extLst>
              <a:ext uri="{FF2B5EF4-FFF2-40B4-BE49-F238E27FC236}">
                <a16:creationId xmlns:a16="http://schemas.microsoft.com/office/drawing/2014/main" id="{A911ECB7-C84E-1199-8C8E-DC7D22839588}"/>
              </a:ext>
            </a:extLst>
          </p:cNvPr>
          <p:cNvSpPr txBox="1"/>
          <p:nvPr/>
        </p:nvSpPr>
        <p:spPr>
          <a:xfrm>
            <a:off x="7581708" y="1720840"/>
            <a:ext cx="4178883" cy="4339650"/>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Nederländska gästnätter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Inom projektet Välkommen åter har vi genomfört två FAM-trips med </a:t>
            </a:r>
            <a:r>
              <a:rPr lang="sv-SE" sz="1200" dirty="0" err="1">
                <a:latin typeface="Arial" panose="020B0604020202020204" pitchFamily="34" charset="0"/>
                <a:cs typeface="Arial" panose="020B0604020202020204" pitchFamily="34" charset="0"/>
              </a:rPr>
              <a:t>bl</a:t>
            </a:r>
            <a:r>
              <a:rPr lang="sv-SE" sz="1200" dirty="0">
                <a:latin typeface="Arial" panose="020B0604020202020204" pitchFamily="34" charset="0"/>
                <a:cs typeface="Arial" panose="020B0604020202020204" pitchFamily="34" charset="0"/>
              </a:rPr>
              <a:t> a brittiska researrangörer, vi har genomfört annonsering, </a:t>
            </a:r>
            <a:r>
              <a:rPr lang="sv-SE" sz="1200" dirty="0" err="1">
                <a:latin typeface="Arial" panose="020B0604020202020204" pitchFamily="34" charset="0"/>
                <a:cs typeface="Arial" panose="020B0604020202020204" pitchFamily="34" charset="0"/>
              </a:rPr>
              <a:t>pressresor</a:t>
            </a:r>
            <a:r>
              <a:rPr lang="sv-SE" sz="1200" dirty="0">
                <a:latin typeface="Arial" panose="020B0604020202020204" pitchFamily="34" charset="0"/>
                <a:cs typeface="Arial" panose="020B0604020202020204" pitchFamily="34" charset="0"/>
              </a:rPr>
              <a:t> där bland annat The Times deltagit och vi har deltagit i Swedish Workshop UK både 2023 och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Brittiska resenärer kommer till Jämtland Härjedalen med flyg och vi har uppfattat signaler kring att om det funnits ett direktflyg så hade intresset för vår region varit än större.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ser en ökning inför jul/nyår samt i februari och tyvärr en minskning under hela förra årets barmarksperiod. Vi har fångat upp information om att de brittiska gästnätterna minskat över hela Sverige till följd av försämrad ekonomi i Storbritannien.</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planerar att genomföra en FAM-</a:t>
            </a:r>
            <a:r>
              <a:rPr lang="sv-SE" sz="1200" dirty="0" err="1">
                <a:latin typeface="Arial" panose="020B0604020202020204" pitchFamily="34" charset="0"/>
                <a:cs typeface="Arial" panose="020B0604020202020204" pitchFamily="34" charset="0"/>
              </a:rPr>
              <a:t>trip</a:t>
            </a:r>
            <a:r>
              <a:rPr lang="sv-SE" sz="1200" dirty="0">
                <a:latin typeface="Arial" panose="020B0604020202020204" pitchFamily="34" charset="0"/>
                <a:cs typeface="Arial" panose="020B0604020202020204" pitchFamily="34" charset="0"/>
              </a:rPr>
              <a:t> i september 2024 där vi kommer att bjuda in de researrangörer vi fått god kontakt med under projektperioden.</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pic>
        <p:nvPicPr>
          <p:cNvPr id="5" name="Bildobjekt 4" descr="En bild som visar skärmbild, text, linje, diagram&#10;&#10;AI-genererat innehåll kan vara felaktigt.">
            <a:extLst>
              <a:ext uri="{FF2B5EF4-FFF2-40B4-BE49-F238E27FC236}">
                <a16:creationId xmlns:a16="http://schemas.microsoft.com/office/drawing/2014/main" id="{EFD9FC20-BBBF-0160-937F-9EEC7301A3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10121" y="939653"/>
            <a:ext cx="7210026" cy="5179793"/>
          </a:xfrm>
          <a:prstGeom prst="rect">
            <a:avLst/>
          </a:prstGeom>
        </p:spPr>
      </p:pic>
    </p:spTree>
    <p:extLst>
      <p:ext uri="{BB962C8B-B14F-4D97-AF65-F5344CB8AC3E}">
        <p14:creationId xmlns:p14="http://schemas.microsoft.com/office/powerpoint/2010/main" val="708548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AED7867-8C37-BAF8-51D7-9C79C1442236}"/>
              </a:ext>
            </a:extLst>
          </p:cNvPr>
          <p:cNvSpPr txBox="1"/>
          <p:nvPr/>
        </p:nvSpPr>
        <p:spPr>
          <a:xfrm>
            <a:off x="1348175" y="2941101"/>
            <a:ext cx="9495649" cy="369332"/>
          </a:xfrm>
          <a:prstGeom prst="rect">
            <a:avLst/>
          </a:prstGeom>
          <a:noFill/>
        </p:spPr>
        <p:txBody>
          <a:bodyPr wrap="square" rtlCol="0">
            <a:spAutoFit/>
          </a:bodyPr>
          <a:lstStyle/>
          <a:p>
            <a:r>
              <a:rPr lang="sv-SE" dirty="0"/>
              <a:t>Gästnattsstatistik från Tillväxtverket, per kommun, och som visar största utlandsmarknaderna.</a:t>
            </a:r>
          </a:p>
        </p:txBody>
      </p:sp>
    </p:spTree>
    <p:extLst>
      <p:ext uri="{BB962C8B-B14F-4D97-AF65-F5344CB8AC3E}">
        <p14:creationId xmlns:p14="http://schemas.microsoft.com/office/powerpoint/2010/main" val="2391471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Teckensnitt, diagram&#10;&#10;Automatiskt genererad beskrivning">
            <a:extLst>
              <a:ext uri="{FF2B5EF4-FFF2-40B4-BE49-F238E27FC236}">
                <a16:creationId xmlns:a16="http://schemas.microsoft.com/office/drawing/2014/main" id="{DCE61EEC-81F8-326E-6A8F-1D3E5CFEFEE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54444" y="474562"/>
            <a:ext cx="6820735" cy="6146157"/>
          </a:xfrm>
          <a:prstGeom prst="rect">
            <a:avLst/>
          </a:prstGeom>
        </p:spPr>
      </p:pic>
      <p:sp>
        <p:nvSpPr>
          <p:cNvPr id="6" name="textruta 5">
            <a:extLst>
              <a:ext uri="{FF2B5EF4-FFF2-40B4-BE49-F238E27FC236}">
                <a16:creationId xmlns:a16="http://schemas.microsoft.com/office/drawing/2014/main" id="{90FA325F-D28B-8FD9-455E-5EBDB278E37D}"/>
              </a:ext>
            </a:extLst>
          </p:cNvPr>
          <p:cNvSpPr txBox="1"/>
          <p:nvPr/>
        </p:nvSpPr>
        <p:spPr>
          <a:xfrm>
            <a:off x="8034575" y="1193149"/>
            <a:ext cx="3464698" cy="4154984"/>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Jämtland Härjedalen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Jämtland Härjedalen har en stark vintersäsong och en betydande barmarkssäsong. Februari var den starkaste månaden 2024 med över 400 000 gästnätter. Uträknat per invånare innebar antalet gästnätter i mars ca 3,2 gästnätter per invånare, som om varje person, ung som gammal, hade 3,2 gäster var.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80% svenska gäster (81% enligt Nordanalys)</a:t>
            </a:r>
          </a:p>
          <a:p>
            <a:r>
              <a:rPr lang="sv-SE" sz="1200" dirty="0">
                <a:latin typeface="Arial" panose="020B0604020202020204" pitchFamily="34" charset="0"/>
                <a:cs typeface="Arial" panose="020B0604020202020204" pitchFamily="34" charset="0"/>
              </a:rPr>
              <a:t>Ca 19%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a:t>
            </a:r>
          </a:p>
          <a:p>
            <a:pPr marL="228600" indent="-228600">
              <a:buFont typeface="+mj-lt"/>
              <a:buAutoNum type="arabicPeriod"/>
            </a:pPr>
            <a:r>
              <a:rPr lang="sv-SE" sz="1200" dirty="0">
                <a:latin typeface="Arial" panose="020B0604020202020204" pitchFamily="34" charset="0"/>
                <a:cs typeface="Arial" panose="020B0604020202020204" pitchFamily="34" charset="0"/>
              </a:rPr>
              <a:t>Norge </a:t>
            </a:r>
          </a:p>
          <a:p>
            <a:pPr marL="228600" indent="-228600">
              <a:buFont typeface="+mj-lt"/>
              <a:buAutoNum type="arabicPeriod"/>
            </a:pPr>
            <a:r>
              <a:rPr lang="sv-SE" sz="1200" dirty="0">
                <a:latin typeface="Arial" panose="020B0604020202020204" pitchFamily="34" charset="0"/>
                <a:cs typeface="Arial" panose="020B0604020202020204" pitchFamily="34" charset="0"/>
              </a:rPr>
              <a:t>Danmark</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a:t>
            </a:r>
          </a:p>
          <a:p>
            <a:pPr marL="228600" indent="-228600">
              <a:buFont typeface="+mj-lt"/>
              <a:buAutoNum type="arabicPeriod"/>
            </a:pPr>
            <a:r>
              <a:rPr lang="sv-SE" sz="1200" dirty="0">
                <a:latin typeface="Arial" panose="020B0604020202020204" pitchFamily="34" charset="0"/>
                <a:cs typeface="Arial" panose="020B0604020202020204" pitchFamily="34" charset="0"/>
              </a:rPr>
              <a:t>Finland</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Samtliga topp fem utländska marknader har ökat i antal gästnätter jämfört med 2023.</a:t>
            </a:r>
          </a:p>
        </p:txBody>
      </p:sp>
    </p:spTree>
    <p:extLst>
      <p:ext uri="{BB962C8B-B14F-4D97-AF65-F5344CB8AC3E}">
        <p14:creationId xmlns:p14="http://schemas.microsoft.com/office/powerpoint/2010/main" val="2418372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text, skärmbild, diagram, Teckensnitt&#10;&#10;Automatiskt genererad beskrivning">
            <a:extLst>
              <a:ext uri="{FF2B5EF4-FFF2-40B4-BE49-F238E27FC236}">
                <a16:creationId xmlns:a16="http://schemas.microsoft.com/office/drawing/2014/main" id="{9452B71D-2DDC-A23A-458D-B27BD8091F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1647" y="158007"/>
            <a:ext cx="7772400" cy="6541986"/>
          </a:xfrm>
          <a:prstGeom prst="rect">
            <a:avLst/>
          </a:prstGeom>
        </p:spPr>
      </p:pic>
      <p:sp>
        <p:nvSpPr>
          <p:cNvPr id="6" name="textruta 5">
            <a:extLst>
              <a:ext uri="{FF2B5EF4-FFF2-40B4-BE49-F238E27FC236}">
                <a16:creationId xmlns:a16="http://schemas.microsoft.com/office/drawing/2014/main" id="{9D320272-31A9-4C5E-19E2-681CC48E358C}"/>
              </a:ext>
            </a:extLst>
          </p:cNvPr>
          <p:cNvSpPr txBox="1"/>
          <p:nvPr/>
        </p:nvSpPr>
        <p:spPr>
          <a:xfrm>
            <a:off x="8576441" y="1229710"/>
            <a:ext cx="3111062" cy="3785652"/>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Östersunds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Överlägset mest gästnätter i juli med över 100 000 gästnätter och uträknat per invånare innebär det mer än 1,5 gästnatt/inv. Barmarkssäsongen dominerar över vintersäsongen.</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70% svenska gäster. </a:t>
            </a:r>
          </a:p>
          <a:p>
            <a:r>
              <a:rPr lang="sv-SE" sz="1200" dirty="0">
                <a:latin typeface="Arial" panose="020B0604020202020204" pitchFamily="34" charset="0"/>
                <a:cs typeface="Arial" panose="020B0604020202020204" pitchFamily="34" charset="0"/>
              </a:rPr>
              <a:t>Ca 30%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a:t>
            </a:r>
          </a:p>
          <a:p>
            <a:pPr marL="228600" indent="-228600">
              <a:buFont typeface="+mj-lt"/>
              <a:buAutoNum type="arabicPeriod"/>
            </a:pPr>
            <a:r>
              <a:rPr lang="sv-SE" sz="1200" dirty="0">
                <a:latin typeface="Arial" panose="020B0604020202020204" pitchFamily="34" charset="0"/>
                <a:cs typeface="Arial" panose="020B0604020202020204" pitchFamily="34" charset="0"/>
              </a:rPr>
              <a:t>Norge (ökat mest från 2023)</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a:t>
            </a:r>
          </a:p>
          <a:p>
            <a:pPr marL="228600" indent="-228600">
              <a:buFont typeface="+mj-lt"/>
              <a:buAutoNum type="arabicPeriod"/>
            </a:pPr>
            <a:r>
              <a:rPr lang="sv-SE" sz="1200" dirty="0">
                <a:latin typeface="Arial" panose="020B0604020202020204" pitchFamily="34" charset="0"/>
                <a:cs typeface="Arial" panose="020B0604020202020204" pitchFamily="34" charset="0"/>
              </a:rPr>
              <a:t>USA</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a:t>
            </a:r>
          </a:p>
          <a:p>
            <a:pPr marL="228600" indent="-228600">
              <a:buFont typeface="+mj-lt"/>
              <a:buAutoNum type="arabicPeriod"/>
            </a:pPr>
            <a:r>
              <a:rPr lang="sv-SE" sz="1200" dirty="0">
                <a:latin typeface="Arial" panose="020B0604020202020204" pitchFamily="34" charset="0"/>
                <a:cs typeface="Arial" panose="020B0604020202020204" pitchFamily="34" charset="0"/>
              </a:rPr>
              <a:t>Finland</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Östersund och Bräcke har USA med på topp fem-listan.</a:t>
            </a:r>
          </a:p>
        </p:txBody>
      </p:sp>
    </p:spTree>
    <p:extLst>
      <p:ext uri="{BB962C8B-B14F-4D97-AF65-F5344CB8AC3E}">
        <p14:creationId xmlns:p14="http://schemas.microsoft.com/office/powerpoint/2010/main" val="1403239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085E4-C486-6C5C-ED57-62D751950476}"/>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BD39E8E5-6E14-BA2E-975D-E3DA1B8D768E}"/>
              </a:ext>
            </a:extLst>
          </p:cNvPr>
          <p:cNvSpPr txBox="1"/>
          <p:nvPr/>
        </p:nvSpPr>
        <p:spPr>
          <a:xfrm>
            <a:off x="7932973" y="688463"/>
            <a:ext cx="3784893" cy="6186309"/>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Åre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Juli hade ungefär lika många gästnätter som mars (5,5 per invånare) och augusti ungefär lika många som mars (3,5 per invånare). Barmarkssäsongen ligger inte långt efter vintersäsongen. Även Härjedalens kommun har både en stark vinter- och barmarkssäsong.</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77% svenska gäster. </a:t>
            </a:r>
          </a:p>
          <a:p>
            <a:r>
              <a:rPr lang="sv-SE" sz="1200" dirty="0">
                <a:latin typeface="Arial" panose="020B0604020202020204" pitchFamily="34" charset="0"/>
                <a:cs typeface="Arial" panose="020B0604020202020204" pitchFamily="34" charset="0"/>
              </a:rPr>
              <a:t>Ca 21%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a:t>
            </a:r>
          </a:p>
          <a:p>
            <a:pPr marL="228600" indent="-228600">
              <a:buFont typeface="+mj-lt"/>
              <a:buAutoNum type="arabicPeriod"/>
            </a:pPr>
            <a:r>
              <a:rPr lang="sv-SE" sz="1200" dirty="0">
                <a:latin typeface="Arial" panose="020B0604020202020204" pitchFamily="34" charset="0"/>
                <a:cs typeface="Arial" panose="020B0604020202020204" pitchFamily="34" charset="0"/>
              </a:rPr>
              <a:t>Norge</a:t>
            </a:r>
          </a:p>
          <a:p>
            <a:pPr marL="228600" indent="-228600">
              <a:buFont typeface="+mj-lt"/>
              <a:buAutoNum type="arabicPeriod"/>
            </a:pPr>
            <a:r>
              <a:rPr lang="sv-SE" sz="1200" dirty="0">
                <a:latin typeface="Arial" panose="020B0604020202020204" pitchFamily="34" charset="0"/>
                <a:cs typeface="Arial" panose="020B0604020202020204" pitchFamily="34" charset="0"/>
              </a:rPr>
              <a:t>Danmark (ökat mest från 2023)</a:t>
            </a:r>
          </a:p>
          <a:p>
            <a:pPr marL="228600" indent="-228600">
              <a:buFont typeface="+mj-lt"/>
              <a:buAutoNum type="arabicPeriod"/>
            </a:pPr>
            <a:r>
              <a:rPr lang="sv-SE" sz="1200" dirty="0">
                <a:latin typeface="Arial" panose="020B0604020202020204" pitchFamily="34" charset="0"/>
                <a:cs typeface="Arial" panose="020B0604020202020204" pitchFamily="34" charset="0"/>
              </a:rPr>
              <a:t>Storbritannien</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a:t>
            </a:r>
          </a:p>
          <a:p>
            <a:pPr marL="228600" indent="-228600">
              <a:buFont typeface="+mj-lt"/>
              <a:buAutoNum type="arabicPeriod"/>
            </a:pPr>
            <a:r>
              <a:rPr lang="sv-SE" sz="1200" dirty="0">
                <a:latin typeface="Arial" panose="020B0604020202020204" pitchFamily="34" charset="0"/>
                <a:cs typeface="Arial" panose="020B0604020202020204" pitchFamily="34" charset="0"/>
              </a:rPr>
              <a:t>Finland</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Den danska ökningen kan bero på många saker: </a:t>
            </a:r>
          </a:p>
          <a:p>
            <a:r>
              <a:rPr lang="sv-SE" sz="1200" b="1" dirty="0">
                <a:latin typeface="Arial" panose="020B0604020202020204" pitchFamily="34" charset="0"/>
                <a:cs typeface="Arial" panose="020B0604020202020204" pitchFamily="34" charset="0"/>
              </a:rPr>
              <a:t>Produkt</a:t>
            </a:r>
            <a:r>
              <a:rPr lang="sv-SE" sz="1200" dirty="0">
                <a:latin typeface="Arial" panose="020B0604020202020204" pitchFamily="34" charset="0"/>
                <a:cs typeface="Arial" panose="020B0604020202020204" pitchFamily="34" charset="0"/>
              </a:rPr>
              <a:t>, pris, </a:t>
            </a:r>
            <a:r>
              <a:rPr lang="sv-SE" sz="1200" dirty="0" err="1">
                <a:latin typeface="Arial" panose="020B0604020202020204" pitchFamily="34" charset="0"/>
                <a:cs typeface="Arial" panose="020B0604020202020204" pitchFamily="34" charset="0"/>
              </a:rPr>
              <a:t>snösäkerhet</a:t>
            </a:r>
            <a:r>
              <a:rPr lang="sv-SE" sz="1200" dirty="0">
                <a:latin typeface="Arial" panose="020B0604020202020204" pitchFamily="34" charset="0"/>
                <a:cs typeface="Arial" panose="020B0604020202020204" pitchFamily="34" charset="0"/>
              </a:rPr>
              <a:t>, barnvänlighet</a:t>
            </a:r>
          </a:p>
          <a:p>
            <a:r>
              <a:rPr lang="sv-SE" sz="1200" b="1" dirty="0">
                <a:latin typeface="Arial" panose="020B0604020202020204" pitchFamily="34" charset="0"/>
                <a:cs typeface="Arial" panose="020B0604020202020204" pitchFamily="34" charset="0"/>
              </a:rPr>
              <a:t>Direktflyg</a:t>
            </a:r>
            <a:r>
              <a:rPr lang="sv-SE" sz="1200" dirty="0">
                <a:latin typeface="Arial" panose="020B0604020202020204" pitchFamily="34" charset="0"/>
                <a:cs typeface="Arial" panose="020B0604020202020204" pitchFamily="34" charset="0"/>
              </a:rPr>
              <a:t> med SAS som blir mer och mer känt.</a:t>
            </a:r>
          </a:p>
          <a:p>
            <a:r>
              <a:rPr lang="sv-SE" sz="1200" dirty="0">
                <a:latin typeface="Arial" panose="020B0604020202020204" pitchFamily="34" charset="0"/>
                <a:cs typeface="Arial" panose="020B0604020202020204" pitchFamily="34" charset="0"/>
              </a:rPr>
              <a:t>Bekvämt att ta </a:t>
            </a:r>
            <a:r>
              <a:rPr lang="sv-SE" sz="1200" b="1" dirty="0">
                <a:latin typeface="Arial" panose="020B0604020202020204" pitchFamily="34" charset="0"/>
                <a:cs typeface="Arial" panose="020B0604020202020204" pitchFamily="34" charset="0"/>
              </a:rPr>
              <a:t>nattåg</a:t>
            </a:r>
            <a:r>
              <a:rPr lang="sv-SE" sz="1200" dirty="0">
                <a:latin typeface="Arial" panose="020B0604020202020204" pitchFamily="34" charset="0"/>
                <a:cs typeface="Arial" panose="020B0604020202020204" pitchFamily="34" charset="0"/>
              </a:rPr>
              <a:t> till fjällen för mer effektivt nyttjande av semesterdagar: SJ och Snälltåget. </a:t>
            </a:r>
          </a:p>
          <a:p>
            <a:r>
              <a:rPr lang="sv-SE" sz="1200" dirty="0">
                <a:latin typeface="Arial" panose="020B0604020202020204" pitchFamily="34" charset="0"/>
                <a:cs typeface="Arial" panose="020B0604020202020204" pitchFamily="34" charset="0"/>
              </a:rPr>
              <a:t>Samtliga utländska marknader har ökat jämfört med 2023.</a:t>
            </a:r>
          </a:p>
          <a:p>
            <a:r>
              <a:rPr lang="sv-SE" sz="1200" dirty="0">
                <a:latin typeface="Arial" panose="020B0604020202020204" pitchFamily="34" charset="0"/>
                <a:cs typeface="Arial" panose="020B0604020202020204" pitchFamily="34" charset="0"/>
              </a:rPr>
              <a:t> </a:t>
            </a:r>
          </a:p>
          <a:p>
            <a:r>
              <a:rPr lang="sv-SE" sz="1200" dirty="0">
                <a:latin typeface="Arial" panose="020B0604020202020204" pitchFamily="34" charset="0"/>
                <a:cs typeface="Arial" panose="020B0604020202020204" pitchFamily="34" charset="0"/>
              </a:rPr>
              <a:t>Via JHT:s projekt Välkommen åter har kampanjer gjorts för den finska och danska marknaden samt pressbesök och möten med researrangörer för både så kallade FIT (</a:t>
            </a:r>
            <a:r>
              <a:rPr lang="sv-SE" sz="1200" dirty="0" err="1">
                <a:latin typeface="Arial" panose="020B0604020202020204" pitchFamily="34" charset="0"/>
                <a:cs typeface="Arial" panose="020B0604020202020204" pitchFamily="34" charset="0"/>
              </a:rPr>
              <a:t>Free</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Individual</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Travel</a:t>
            </a:r>
            <a:r>
              <a:rPr lang="sv-SE" sz="1200" dirty="0">
                <a:latin typeface="Arial" panose="020B0604020202020204" pitchFamily="34" charset="0"/>
                <a:cs typeface="Arial" panose="020B0604020202020204" pitchFamily="34" charset="0"/>
              </a:rPr>
              <a:t>) och gruppresor. </a:t>
            </a:r>
          </a:p>
          <a:p>
            <a:endParaRPr lang="sv-SE" sz="1200" dirty="0">
              <a:latin typeface="Arial" panose="020B0604020202020204" pitchFamily="34" charset="0"/>
              <a:cs typeface="Arial" panose="020B0604020202020204" pitchFamily="34" charset="0"/>
            </a:endParaRPr>
          </a:p>
        </p:txBody>
      </p:sp>
      <p:pic>
        <p:nvPicPr>
          <p:cNvPr id="3" name="Bildobjekt 2" descr="En bild som visar text, skärmbild, Teckensnitt, diagram&#10;&#10;Automatiskt genererad beskrivning">
            <a:extLst>
              <a:ext uri="{FF2B5EF4-FFF2-40B4-BE49-F238E27FC236}">
                <a16:creationId xmlns:a16="http://schemas.microsoft.com/office/drawing/2014/main" id="{00A9077C-A083-8BC5-2723-9861456340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3094" y="406241"/>
            <a:ext cx="6852627" cy="5950762"/>
          </a:xfrm>
          <a:prstGeom prst="rect">
            <a:avLst/>
          </a:prstGeom>
        </p:spPr>
      </p:pic>
    </p:spTree>
    <p:extLst>
      <p:ext uri="{BB962C8B-B14F-4D97-AF65-F5344CB8AC3E}">
        <p14:creationId xmlns:p14="http://schemas.microsoft.com/office/powerpoint/2010/main" val="909574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7CA2C8-399B-8B70-D85A-0DC4D21F45A1}"/>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9CFF8339-6A0B-656C-F2C4-23C7EF13D5DC}"/>
              </a:ext>
            </a:extLst>
          </p:cNvPr>
          <p:cNvSpPr txBox="1"/>
          <p:nvPr/>
        </p:nvSpPr>
        <p:spPr>
          <a:xfrm>
            <a:off x="8576441" y="1229710"/>
            <a:ext cx="3111062" cy="4339650"/>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Strömsunds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Juli är den starkaste månaden i Strömsunds kommun med över 28 000 gästnätter. 2,5 per invånare. Barmarkssäsongen dominerar över vintersäsongen.</a:t>
            </a:r>
          </a:p>
          <a:p>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67% svenska gäster. </a:t>
            </a:r>
          </a:p>
          <a:p>
            <a:r>
              <a:rPr lang="sv-SE" sz="1200" dirty="0">
                <a:latin typeface="Arial" panose="020B0604020202020204" pitchFamily="34" charset="0"/>
                <a:cs typeface="Arial" panose="020B0604020202020204" pitchFamily="34" charset="0"/>
              </a:rPr>
              <a:t>Ca 33%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 (lika som Ragunda och Krokom):</a:t>
            </a:r>
          </a:p>
          <a:p>
            <a:pPr marL="228600" indent="-228600">
              <a:buFont typeface="+mj-lt"/>
              <a:buAutoNum type="arabicPeriod"/>
            </a:pPr>
            <a:r>
              <a:rPr lang="sv-SE" sz="1200" dirty="0">
                <a:latin typeface="Arial" panose="020B0604020202020204" pitchFamily="34" charset="0"/>
                <a:cs typeface="Arial" panose="020B0604020202020204" pitchFamily="34" charset="0"/>
              </a:rPr>
              <a:t>Norge (minskat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 (ökat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 (ökat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Schweiz (ökat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Danmark (minskat jmf med 2023)</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Minskningen på den norska marknaden kan ha att göra med att de efter pandemin längtat till andra platser längre från Norge?</a:t>
            </a:r>
          </a:p>
        </p:txBody>
      </p:sp>
      <p:pic>
        <p:nvPicPr>
          <p:cNvPr id="4" name="Bildobjekt 3" descr="En bild som visar text, skärmbild, Teckensnitt, diagram&#10;&#10;Automatiskt genererad beskrivning">
            <a:extLst>
              <a:ext uri="{FF2B5EF4-FFF2-40B4-BE49-F238E27FC236}">
                <a16:creationId xmlns:a16="http://schemas.microsoft.com/office/drawing/2014/main" id="{87875191-42F8-4F79-CEE1-7F364E5167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247" y="407623"/>
            <a:ext cx="6728957" cy="5825741"/>
          </a:xfrm>
          <a:prstGeom prst="rect">
            <a:avLst/>
          </a:prstGeom>
        </p:spPr>
      </p:pic>
    </p:spTree>
    <p:extLst>
      <p:ext uri="{BB962C8B-B14F-4D97-AF65-F5344CB8AC3E}">
        <p14:creationId xmlns:p14="http://schemas.microsoft.com/office/powerpoint/2010/main" val="2756163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4EB02-F983-0DC6-5529-7C20B71C4A4E}"/>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C4F357F3-256E-0E8D-BB07-62E6B1259F57}"/>
              </a:ext>
            </a:extLst>
          </p:cNvPr>
          <p:cNvSpPr txBox="1"/>
          <p:nvPr/>
        </p:nvSpPr>
        <p:spPr>
          <a:xfrm>
            <a:off x="8576440" y="1229710"/>
            <a:ext cx="3209159" cy="3970318"/>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Ragunda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Juli är den starkaste månaden i Ragunda kommun med ca 7 000 gästnätter. Mer än 1,3 per invånare. Barmarkssäsongen dominerar över vintersäsongen.</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74% svenska gäster. </a:t>
            </a:r>
          </a:p>
          <a:p>
            <a:r>
              <a:rPr lang="sv-SE" sz="1200" dirty="0">
                <a:latin typeface="Arial" panose="020B0604020202020204" pitchFamily="34" charset="0"/>
                <a:cs typeface="Arial" panose="020B0604020202020204" pitchFamily="34" charset="0"/>
              </a:rPr>
              <a:t>Ca 26%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 (lika som Strömsund och Krokom):</a:t>
            </a:r>
          </a:p>
          <a:p>
            <a:pPr marL="228600" indent="-228600">
              <a:buFont typeface="+mj-lt"/>
              <a:buAutoNum type="arabicPeriod"/>
            </a:pPr>
            <a:r>
              <a:rPr lang="sv-SE" sz="1200" dirty="0">
                <a:latin typeface="Arial" panose="020B0604020202020204" pitchFamily="34" charset="0"/>
                <a:cs typeface="Arial" panose="020B0604020202020204" pitchFamily="34" charset="0"/>
              </a:rPr>
              <a:t>Norge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Schweiz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Danmark (stor minskning jmf med 2023)</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Roligt att se att utländska gäster hittar till Ragunda. Vad kan minskningen av de danska gästnätterna ha för förklaring?</a:t>
            </a:r>
          </a:p>
        </p:txBody>
      </p:sp>
      <p:pic>
        <p:nvPicPr>
          <p:cNvPr id="3" name="Bildobjekt 2" descr="En bild som visar text, skärmbild, Teckensnitt, diagram&#10;&#10;Automatiskt genererad beskrivning">
            <a:extLst>
              <a:ext uri="{FF2B5EF4-FFF2-40B4-BE49-F238E27FC236}">
                <a16:creationId xmlns:a16="http://schemas.microsoft.com/office/drawing/2014/main" id="{991A15B0-F1D8-3494-2B5A-19F482FAAA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96" y="259385"/>
            <a:ext cx="7220616" cy="6133467"/>
          </a:xfrm>
          <a:prstGeom prst="rect">
            <a:avLst/>
          </a:prstGeom>
        </p:spPr>
      </p:pic>
    </p:spTree>
    <p:extLst>
      <p:ext uri="{BB962C8B-B14F-4D97-AF65-F5344CB8AC3E}">
        <p14:creationId xmlns:p14="http://schemas.microsoft.com/office/powerpoint/2010/main" val="415186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5E6D0-CF13-1E1E-F1B5-A9D53B1E96B8}"/>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652421C1-AAAD-B957-8A68-F3789EB2EC6A}"/>
              </a:ext>
            </a:extLst>
          </p:cNvPr>
          <p:cNvSpPr txBox="1"/>
          <p:nvPr/>
        </p:nvSpPr>
        <p:spPr>
          <a:xfrm>
            <a:off x="8124884" y="1082955"/>
            <a:ext cx="3615559" cy="4339650"/>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Krokoms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Juli är den starkaste månaden i Ragunda kommun med mer än 13 000 gästnätter. Mer än 0,85 per invånare. Barmarkssäsongen dominerar över vintersäsongen.</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77% svenska gäster. </a:t>
            </a:r>
          </a:p>
          <a:p>
            <a:r>
              <a:rPr lang="sv-SE" sz="1200" dirty="0">
                <a:latin typeface="Arial" panose="020B0604020202020204" pitchFamily="34" charset="0"/>
                <a:cs typeface="Arial" panose="020B0604020202020204" pitchFamily="34" charset="0"/>
              </a:rPr>
              <a:t>Ca 23%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 (lika som Strömsund och Ragunda):</a:t>
            </a:r>
          </a:p>
          <a:p>
            <a:pPr marL="228600" indent="-228600">
              <a:buFont typeface="+mj-lt"/>
              <a:buAutoNum type="arabicPeriod"/>
            </a:pPr>
            <a:r>
              <a:rPr lang="sv-SE" sz="1200" dirty="0">
                <a:latin typeface="Arial" panose="020B0604020202020204" pitchFamily="34" charset="0"/>
                <a:cs typeface="Arial" panose="020B0604020202020204" pitchFamily="34" charset="0"/>
              </a:rPr>
              <a:t>Norge (minskning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Schweiz (ökning jmf med 2023)</a:t>
            </a:r>
          </a:p>
          <a:p>
            <a:pPr marL="228600" indent="-228600">
              <a:buFont typeface="+mj-lt"/>
              <a:buAutoNum type="arabicPeriod"/>
            </a:pPr>
            <a:r>
              <a:rPr lang="sv-SE" sz="1200" dirty="0">
                <a:latin typeface="Arial" panose="020B0604020202020204" pitchFamily="34" charset="0"/>
                <a:cs typeface="Arial" panose="020B0604020202020204" pitchFamily="34" charset="0"/>
              </a:rPr>
              <a:t>Danmark (minskning jmf med 2023)</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Minskningen av de norska gästnätterna kan ha att göra med att norrmännen längtar längre bort efter pandemin? Att det varit stängt på hotellet i Åkersjön? Hur är upplevelsen i </a:t>
            </a:r>
            <a:r>
              <a:rPr lang="sv-SE" sz="1200" dirty="0" err="1">
                <a:latin typeface="Arial" panose="020B0604020202020204" pitchFamily="34" charset="0"/>
                <a:cs typeface="Arial" panose="020B0604020202020204" pitchFamily="34" charset="0"/>
              </a:rPr>
              <a:t>Valsjöbyn</a:t>
            </a:r>
            <a:r>
              <a:rPr lang="sv-SE" sz="1200" dirty="0">
                <a:latin typeface="Arial" panose="020B0604020202020204" pitchFamily="34" charset="0"/>
                <a:cs typeface="Arial" panose="020B0604020202020204" pitchFamily="34" charset="0"/>
              </a:rPr>
              <a:t> kring norska övernattningar?</a:t>
            </a:r>
          </a:p>
        </p:txBody>
      </p:sp>
      <p:pic>
        <p:nvPicPr>
          <p:cNvPr id="4" name="Bildobjekt 3" descr="En bild som visar text, skärmbild, Teckensnitt, diagram&#10;&#10;Automatiskt genererad beskrivning">
            <a:extLst>
              <a:ext uri="{FF2B5EF4-FFF2-40B4-BE49-F238E27FC236}">
                <a16:creationId xmlns:a16="http://schemas.microsoft.com/office/drawing/2014/main" id="{CEF29760-9B9B-369A-2FAD-A99D9B2E69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1781" y="457826"/>
            <a:ext cx="7138637" cy="5942348"/>
          </a:xfrm>
          <a:prstGeom prst="rect">
            <a:avLst/>
          </a:prstGeom>
        </p:spPr>
      </p:pic>
    </p:spTree>
    <p:extLst>
      <p:ext uri="{BB962C8B-B14F-4D97-AF65-F5344CB8AC3E}">
        <p14:creationId xmlns:p14="http://schemas.microsoft.com/office/powerpoint/2010/main" val="3251379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C9EBC9-E406-398A-E58C-13CF704E4DCB}"/>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91C80772-749D-F257-B4BE-E2EBBC231C9D}"/>
              </a:ext>
            </a:extLst>
          </p:cNvPr>
          <p:cNvSpPr txBox="1"/>
          <p:nvPr/>
        </p:nvSpPr>
        <p:spPr>
          <a:xfrm>
            <a:off x="8407108" y="1004600"/>
            <a:ext cx="3254314" cy="5447645"/>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Härjedalens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Mönstret över gästnattsfördelningen över året liknar Åre kommuns fördelning med både en stark vinter- och sommarsäsong. Februari är den </a:t>
            </a:r>
            <a:r>
              <a:rPr lang="sv-SE" sz="1200" dirty="0" err="1">
                <a:latin typeface="Arial" panose="020B0604020202020204" pitchFamily="34" charset="0"/>
                <a:cs typeface="Arial" panose="020B0604020202020204" pitchFamily="34" charset="0"/>
              </a:rPr>
              <a:t>gästnattstätaste</a:t>
            </a:r>
            <a:r>
              <a:rPr lang="sv-SE" sz="1200" dirty="0">
                <a:latin typeface="Arial" panose="020B0604020202020204" pitchFamily="34" charset="0"/>
                <a:cs typeface="Arial" panose="020B0604020202020204" pitchFamily="34" charset="0"/>
              </a:rPr>
              <a:t> månaden med mer än 70 000 gästnätter eller ca 7 gästnätter per invånare. Juli är den största sommarmånaden med över 60 000 gästnätter, över 6 gästnätter per invånare.</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87% svenska gäster. </a:t>
            </a:r>
          </a:p>
          <a:p>
            <a:r>
              <a:rPr lang="sv-SE" sz="1200" dirty="0">
                <a:latin typeface="Arial" panose="020B0604020202020204" pitchFamily="34" charset="0"/>
                <a:cs typeface="Arial" panose="020B0604020202020204" pitchFamily="34" charset="0"/>
              </a:rPr>
              <a:t>Ca 13%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 (lika som Strömsund och Ragunda):</a:t>
            </a:r>
          </a:p>
          <a:p>
            <a:pPr marL="228600" indent="-228600">
              <a:buFont typeface="+mj-lt"/>
              <a:buAutoNum type="arabicPeriod"/>
            </a:pPr>
            <a:r>
              <a:rPr lang="sv-SE" sz="1200" dirty="0">
                <a:latin typeface="Arial" panose="020B0604020202020204" pitchFamily="34" charset="0"/>
                <a:cs typeface="Arial" panose="020B0604020202020204" pitchFamily="34" charset="0"/>
              </a:rPr>
              <a:t>Norge </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a:t>
            </a:r>
          </a:p>
          <a:p>
            <a:pPr marL="228600" indent="-228600">
              <a:buFont typeface="+mj-lt"/>
              <a:buAutoNum type="arabicPeriod"/>
            </a:pPr>
            <a:r>
              <a:rPr lang="sv-SE" sz="1200" dirty="0">
                <a:latin typeface="Arial" panose="020B0604020202020204" pitchFamily="34" charset="0"/>
                <a:cs typeface="Arial" panose="020B0604020202020204" pitchFamily="34" charset="0"/>
              </a:rPr>
              <a:t>Danmark</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a:t>
            </a:r>
          </a:p>
          <a:p>
            <a:pPr marL="228600" indent="-228600">
              <a:buFont typeface="+mj-lt"/>
              <a:buAutoNum type="arabicPeriod"/>
            </a:pPr>
            <a:r>
              <a:rPr lang="sv-SE" sz="1200" dirty="0">
                <a:latin typeface="Arial" panose="020B0604020202020204" pitchFamily="34" charset="0"/>
                <a:cs typeface="Arial" panose="020B0604020202020204" pitchFamily="34" charset="0"/>
              </a:rPr>
              <a:t>Finland</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Samtliga utländska marknader har ökat jämfört med 2023. Via JHT:s projekt Välkommen åter har kampanjer gjorts för den finska och danska marknaden samt pressbesök och möten med researrangörer för både så kallade FIT (</a:t>
            </a:r>
            <a:r>
              <a:rPr lang="sv-SE" sz="1200" dirty="0" err="1">
                <a:latin typeface="Arial" panose="020B0604020202020204" pitchFamily="34" charset="0"/>
                <a:cs typeface="Arial" panose="020B0604020202020204" pitchFamily="34" charset="0"/>
              </a:rPr>
              <a:t>Free</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Individual</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Travel</a:t>
            </a:r>
            <a:r>
              <a:rPr lang="sv-SE" sz="1200" dirty="0">
                <a:latin typeface="Arial" panose="020B0604020202020204" pitchFamily="34" charset="0"/>
                <a:cs typeface="Arial" panose="020B0604020202020204" pitchFamily="34" charset="0"/>
              </a:rPr>
              <a:t>) och gruppresor. </a:t>
            </a:r>
          </a:p>
        </p:txBody>
      </p:sp>
      <p:pic>
        <p:nvPicPr>
          <p:cNvPr id="3" name="Bildobjekt 2" descr="En bild som visar text, skärmbild, Teckensnitt, diagram&#10;&#10;Automatiskt genererad beskrivning">
            <a:extLst>
              <a:ext uri="{FF2B5EF4-FFF2-40B4-BE49-F238E27FC236}">
                <a16:creationId xmlns:a16="http://schemas.microsoft.com/office/drawing/2014/main" id="{52FB2EF5-4EC5-C9A4-A742-EBE60A0EC4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5061" y="405754"/>
            <a:ext cx="7017971" cy="6046491"/>
          </a:xfrm>
          <a:prstGeom prst="rect">
            <a:avLst/>
          </a:prstGeom>
        </p:spPr>
      </p:pic>
    </p:spTree>
    <p:extLst>
      <p:ext uri="{BB962C8B-B14F-4D97-AF65-F5344CB8AC3E}">
        <p14:creationId xmlns:p14="http://schemas.microsoft.com/office/powerpoint/2010/main" val="214785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B4CDD45-4709-7EA5-3196-7E1400E9E55E}"/>
              </a:ext>
            </a:extLst>
          </p:cNvPr>
          <p:cNvSpPr txBox="1"/>
          <p:nvPr/>
        </p:nvSpPr>
        <p:spPr>
          <a:xfrm>
            <a:off x="948267" y="863128"/>
            <a:ext cx="4583289" cy="5724644"/>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JHT:s projekt Välkommen åter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Många utländska marknader har ökat jämfört med 2023. Via JHT:s projekt Välkommen åter har kampanjer gjorts i sociala media för den finska och danska marknaden samt så har pressbesök genomförts och workshopmöten med researrangörer för både så kallade FIT (</a:t>
            </a:r>
            <a:r>
              <a:rPr lang="sv-SE" sz="1200" dirty="0" err="1">
                <a:latin typeface="Arial" panose="020B0604020202020204" pitchFamily="34" charset="0"/>
                <a:cs typeface="Arial" panose="020B0604020202020204" pitchFamily="34" charset="0"/>
              </a:rPr>
              <a:t>Free</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Individual</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Travel</a:t>
            </a:r>
            <a:r>
              <a:rPr lang="sv-SE" sz="1200" dirty="0">
                <a:latin typeface="Arial" panose="020B0604020202020204" pitchFamily="34" charset="0"/>
                <a:cs typeface="Arial" panose="020B0604020202020204" pitchFamily="34" charset="0"/>
              </a:rPr>
              <a:t>) och gruppresor.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Se </a:t>
            </a:r>
            <a:r>
              <a:rPr lang="sv-SE" sz="1200" dirty="0">
                <a:latin typeface="Arial" panose="020B0604020202020204" pitchFamily="34" charset="0"/>
                <a:cs typeface="Arial" panose="020B0604020202020204" pitchFamily="34" charset="0"/>
                <a:hlinkClick r:id="rId2"/>
              </a:rPr>
              <a:t>https://jht.se/category/aktuella-projekt/jht-valkommen-ater/</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Under 2023 startade projektet upp med en utbildningsinsats under hösten 2023 för att öka exportmognaden, en kampanj genomfördes i sociala media för den danska marknaden och ett workshop-deltagande gjordes i Swedish Workshop UK i London, samt pressbesök. Under hösten genomfördes även en så kallad FAM-</a:t>
            </a:r>
            <a:r>
              <a:rPr lang="sv-SE" sz="1200" dirty="0" err="1">
                <a:latin typeface="Arial" panose="020B0604020202020204" pitchFamily="34" charset="0"/>
                <a:cs typeface="Arial" panose="020B0604020202020204" pitchFamily="34" charset="0"/>
              </a:rPr>
              <a:t>trip</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Familiarization</a:t>
            </a:r>
            <a:r>
              <a:rPr lang="sv-SE" sz="1200" dirty="0">
                <a:latin typeface="Arial" panose="020B0604020202020204" pitchFamily="34" charset="0"/>
                <a:cs typeface="Arial" panose="020B0604020202020204" pitchFamily="34" charset="0"/>
              </a:rPr>
              <a:t> – lära känna)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Under 2024 genomfördes en kampanj för den finska marknaden inför barmarkssäsongen och ett deltagande i Swedish workshop Södertälje under våren samt Swedish Workshop UK, ännu en FAM-</a:t>
            </a:r>
            <a:r>
              <a:rPr lang="sv-SE" sz="1200" dirty="0" err="1">
                <a:latin typeface="Arial" panose="020B0604020202020204" pitchFamily="34" charset="0"/>
                <a:cs typeface="Arial" panose="020B0604020202020204" pitchFamily="34" charset="0"/>
              </a:rPr>
              <a:t>trip</a:t>
            </a:r>
            <a:r>
              <a:rPr lang="sv-SE" sz="1200" dirty="0">
                <a:latin typeface="Arial" panose="020B0604020202020204" pitchFamily="34" charset="0"/>
                <a:cs typeface="Arial" panose="020B0604020202020204" pitchFamily="34" charset="0"/>
              </a:rPr>
              <a:t> genomfördes för researrangörer och pressbesök genomfördes löpande.</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Under 2025 har projektet hittills bland annat omfattat tre besök vid workshops: </a:t>
            </a:r>
            <a:r>
              <a:rPr lang="sv-SE" sz="1200" dirty="0" err="1">
                <a:latin typeface="Arial" panose="020B0604020202020204" pitchFamily="34" charset="0"/>
                <a:cs typeface="Arial" panose="020B0604020202020204" pitchFamily="34" charset="0"/>
              </a:rPr>
              <a:t>Vakantiebeurs</a:t>
            </a:r>
            <a:r>
              <a:rPr lang="sv-SE" sz="1200" dirty="0">
                <a:latin typeface="Arial" panose="020B0604020202020204" pitchFamily="34" charset="0"/>
                <a:cs typeface="Arial" panose="020B0604020202020204" pitchFamily="34" charset="0"/>
              </a:rPr>
              <a:t> i Nederländerna, en europeisk workshop i Köpenhamn och världens största resemässa ITB i Berlin.</a:t>
            </a:r>
          </a:p>
          <a:p>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endParaRPr lang="sv-SE" dirty="0"/>
          </a:p>
        </p:txBody>
      </p:sp>
      <p:sp>
        <p:nvSpPr>
          <p:cNvPr id="3" name="textruta 2">
            <a:extLst>
              <a:ext uri="{FF2B5EF4-FFF2-40B4-BE49-F238E27FC236}">
                <a16:creationId xmlns:a16="http://schemas.microsoft.com/office/drawing/2014/main" id="{2F9E9265-4369-95B7-EF38-7D467D7EEDDB}"/>
              </a:ext>
            </a:extLst>
          </p:cNvPr>
          <p:cNvSpPr txBox="1"/>
          <p:nvPr/>
        </p:nvSpPr>
        <p:spPr>
          <a:xfrm>
            <a:off x="6570133" y="863128"/>
            <a:ext cx="4459112" cy="5539978"/>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Om presentationen</a:t>
            </a:r>
          </a:p>
          <a:p>
            <a:endParaRPr lang="sv-SE" sz="1200" b="1"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Sammanställningen fungerar som en delrapport för Jämtland Härjedalen </a:t>
            </a:r>
            <a:r>
              <a:rPr lang="sv-SE" sz="1200" dirty="0" err="1">
                <a:latin typeface="Arial" panose="020B0604020202020204" pitchFamily="34" charset="0"/>
                <a:cs typeface="Arial" panose="020B0604020202020204" pitchFamily="34" charset="0"/>
              </a:rPr>
              <a:t>Turism:s</a:t>
            </a:r>
            <a:r>
              <a:rPr lang="sv-SE" sz="1200" dirty="0">
                <a:latin typeface="Arial" panose="020B0604020202020204" pitchFamily="34" charset="0"/>
                <a:cs typeface="Arial" panose="020B0604020202020204" pitchFamily="34" charset="0"/>
              </a:rPr>
              <a:t> projekt Välkommen åter, även om vi är fullt medvetna om att effekten av genomförda insatser i vissa fall är för tidig att utläsa i 2024 års siffror.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Presentationen visar siffror från Tillväxtverkets inkvarteringsstatistik. Från och med januari 2025 har Tillväxtverket själva tagit över hanteringen från SCB. Jämtland Härjedalen Turism har i tillägg än mer specifika siffror via en tjänst som upphandlats av Östersundsföretaget Nordanalys. Nordanalys siffror visar en obruten statistisk utveckling från 1995 när JHT bildades. Det som framför allt skiljer sig åt är hur man valt att redovisa förmedlat boende i stugor och lägenheter. De två redovisningssätten gör att siffrorna skiljer sig åt.</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Via Nordanalys har överenskommelser gjorts så att vi dessutom kan visa gästnätter per destination. Det vill säga vi har sökt tillåtelse att få redovisa gästnätter från anläggningar i den destination som de geografiskt hör till. I dessa siffror har vi behållit samma beräkningsmodell av uthyrt boende inom </a:t>
            </a:r>
            <a:r>
              <a:rPr lang="sv-SE" sz="1200" dirty="0" err="1">
                <a:latin typeface="Arial" panose="020B0604020202020204" pitchFamily="34" charset="0"/>
                <a:cs typeface="Arial" panose="020B0604020202020204" pitchFamily="34" charset="0"/>
              </a:rPr>
              <a:t>Skistars</a:t>
            </a:r>
            <a:r>
              <a:rPr lang="sv-SE" sz="1200" dirty="0">
                <a:latin typeface="Arial" panose="020B0604020202020204" pitchFamily="34" charset="0"/>
                <a:cs typeface="Arial" panose="020B0604020202020204" pitchFamily="34" charset="0"/>
              </a:rPr>
              <a:t> områden, som vi haft sedan starten av JHT. Därav skiljer sig Tillväxtverkets inkvarteringsstatistik jämfört med Jämtland Härjedalen Turisms. Framförallt är det antal svenska och norska gästnätter som är något högre i JHT:s siffror.</a:t>
            </a:r>
          </a:p>
          <a:p>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endParaRPr lang="sv-SE" dirty="0"/>
          </a:p>
        </p:txBody>
      </p:sp>
      <p:pic>
        <p:nvPicPr>
          <p:cNvPr id="5" name="Bildobjekt 4">
            <a:extLst>
              <a:ext uri="{FF2B5EF4-FFF2-40B4-BE49-F238E27FC236}">
                <a16:creationId xmlns:a16="http://schemas.microsoft.com/office/drawing/2014/main" id="{4D81BBD1-DC22-5B4E-DAEC-1177108DF4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41378" y="5610578"/>
            <a:ext cx="977194" cy="977194"/>
          </a:xfrm>
          <a:prstGeom prst="rect">
            <a:avLst/>
          </a:prstGeom>
        </p:spPr>
      </p:pic>
    </p:spTree>
    <p:extLst>
      <p:ext uri="{BB962C8B-B14F-4D97-AF65-F5344CB8AC3E}">
        <p14:creationId xmlns:p14="http://schemas.microsoft.com/office/powerpoint/2010/main" val="17787814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D6978-1561-F821-C220-906002F53E6F}"/>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750A5B6B-61EF-B320-D16D-CEA0B7142066}"/>
              </a:ext>
            </a:extLst>
          </p:cNvPr>
          <p:cNvSpPr txBox="1"/>
          <p:nvPr/>
        </p:nvSpPr>
        <p:spPr>
          <a:xfrm>
            <a:off x="8576441" y="1229710"/>
            <a:ext cx="3111062" cy="4708981"/>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Bräcke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Barmarkssäsongen dominerar med juli som den starkaste månaden med över 7000 gästnätter eller över 1,2 gästnätter per invånare.</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73% svenska gäster. </a:t>
            </a:r>
          </a:p>
          <a:p>
            <a:r>
              <a:rPr lang="sv-SE" sz="1200" dirty="0">
                <a:latin typeface="Arial" panose="020B0604020202020204" pitchFamily="34" charset="0"/>
                <a:cs typeface="Arial" panose="020B0604020202020204" pitchFamily="34" charset="0"/>
              </a:rPr>
              <a:t>Ca 26%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 (lika som Strömsund och Ragunda):</a:t>
            </a:r>
          </a:p>
          <a:p>
            <a:pPr marL="228600" indent="-228600">
              <a:buFont typeface="+mj-lt"/>
              <a:buAutoNum type="arabicPeriod"/>
            </a:pPr>
            <a:r>
              <a:rPr lang="sv-SE" sz="1200" dirty="0">
                <a:latin typeface="Arial" panose="020B0604020202020204" pitchFamily="34" charset="0"/>
                <a:cs typeface="Arial" panose="020B0604020202020204" pitchFamily="34" charset="0"/>
              </a:rPr>
              <a:t>Norge</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a:t>
            </a:r>
          </a:p>
          <a:p>
            <a:pPr marL="228600" indent="-228600">
              <a:buFont typeface="+mj-lt"/>
              <a:buAutoNum type="arabicPeriod"/>
            </a:pPr>
            <a:r>
              <a:rPr lang="sv-SE" sz="1200" dirty="0">
                <a:latin typeface="Arial" panose="020B0604020202020204" pitchFamily="34" charset="0"/>
                <a:cs typeface="Arial" panose="020B0604020202020204" pitchFamily="34" charset="0"/>
              </a:rPr>
              <a:t>Tjeckien</a:t>
            </a:r>
          </a:p>
          <a:p>
            <a:pPr marL="228600" indent="-228600">
              <a:buFont typeface="+mj-lt"/>
              <a:buAutoNum type="arabicPeriod"/>
            </a:pPr>
            <a:r>
              <a:rPr lang="sv-SE" sz="1200" dirty="0">
                <a:latin typeface="Arial" panose="020B0604020202020204" pitchFamily="34" charset="0"/>
                <a:cs typeface="Arial" panose="020B0604020202020204" pitchFamily="34" charset="0"/>
              </a:rPr>
              <a:t>USA</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Bräcke och Berg är de enda kommunerna i Jämtland Härjedalen som har Tjeckien med på topp 5. Östersund och Bräcke har USA på topp fem-listan.</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Spännande att se att nederländska gruppen ökar.</a:t>
            </a:r>
          </a:p>
        </p:txBody>
      </p:sp>
      <p:pic>
        <p:nvPicPr>
          <p:cNvPr id="4" name="Bildobjekt 3" descr="En bild som visar text, skärmbild, diagram, Teckensnitt&#10;&#10;Automatiskt genererad beskrivning">
            <a:extLst>
              <a:ext uri="{FF2B5EF4-FFF2-40B4-BE49-F238E27FC236}">
                <a16:creationId xmlns:a16="http://schemas.microsoft.com/office/drawing/2014/main" id="{0A4EC58D-D3C3-FE1D-0EF7-090ED43FD8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3368" y="377327"/>
            <a:ext cx="7139161" cy="6103345"/>
          </a:xfrm>
          <a:prstGeom prst="rect">
            <a:avLst/>
          </a:prstGeom>
        </p:spPr>
      </p:pic>
    </p:spTree>
    <p:extLst>
      <p:ext uri="{BB962C8B-B14F-4D97-AF65-F5344CB8AC3E}">
        <p14:creationId xmlns:p14="http://schemas.microsoft.com/office/powerpoint/2010/main" val="3733348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87C8C-1008-AEE8-9B7D-35372D173FED}"/>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C12EFA27-5F02-21FC-88CA-A935B0965DE1}"/>
              </a:ext>
            </a:extLst>
          </p:cNvPr>
          <p:cNvSpPr txBox="1"/>
          <p:nvPr/>
        </p:nvSpPr>
        <p:spPr>
          <a:xfrm>
            <a:off x="8576441" y="1229710"/>
            <a:ext cx="3244658" cy="3970318"/>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Bergs kommun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Barmarkssäsongen dominerar med juli som den starkaste månaden med över 30 000 gästnätter eller ca 4,3 gästnätter per invånare.</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89% svenska gäster. </a:t>
            </a:r>
          </a:p>
          <a:p>
            <a:r>
              <a:rPr lang="sv-SE" sz="1200" dirty="0">
                <a:latin typeface="Arial" panose="020B0604020202020204" pitchFamily="34" charset="0"/>
                <a:cs typeface="Arial" panose="020B0604020202020204" pitchFamily="34" charset="0"/>
              </a:rPr>
              <a:t>Ca 10% utländska gäster.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Största utländska marknaderna (lika som Strömsund och Ragunda):</a:t>
            </a:r>
          </a:p>
          <a:p>
            <a:pPr marL="228600" indent="-228600">
              <a:buFont typeface="+mj-lt"/>
              <a:buAutoNum type="arabicPeriod"/>
            </a:pPr>
            <a:r>
              <a:rPr lang="sv-SE" sz="1200" dirty="0">
                <a:latin typeface="Arial" panose="020B0604020202020204" pitchFamily="34" charset="0"/>
                <a:cs typeface="Arial" panose="020B0604020202020204" pitchFamily="34" charset="0"/>
              </a:rPr>
              <a:t>Norge</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a:t>
            </a:r>
          </a:p>
          <a:p>
            <a:pPr marL="228600" indent="-228600">
              <a:buFont typeface="+mj-lt"/>
              <a:buAutoNum type="arabicPeriod"/>
            </a:pPr>
            <a:r>
              <a:rPr lang="sv-SE" sz="1200" dirty="0">
                <a:latin typeface="Arial" panose="020B0604020202020204" pitchFamily="34" charset="0"/>
                <a:cs typeface="Arial" panose="020B0604020202020204" pitchFamily="34" charset="0"/>
              </a:rPr>
              <a:t>Schweiz</a:t>
            </a:r>
          </a:p>
          <a:p>
            <a:pPr marL="228600" indent="-228600">
              <a:buFont typeface="+mj-lt"/>
              <a:buAutoNum type="arabicPeriod"/>
            </a:pPr>
            <a:r>
              <a:rPr lang="sv-SE" sz="1200" dirty="0">
                <a:latin typeface="Arial" panose="020B0604020202020204" pitchFamily="34" charset="0"/>
                <a:cs typeface="Arial" panose="020B0604020202020204" pitchFamily="34" charset="0"/>
              </a:rPr>
              <a:t>Tjeckien</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Bräcke och Berg är de enda kommunerna i Jämtland Härjedalen som har Tjeckien med på topp 5. </a:t>
            </a:r>
          </a:p>
        </p:txBody>
      </p:sp>
      <p:pic>
        <p:nvPicPr>
          <p:cNvPr id="3" name="Bildobjekt 2" descr="En bild som visar text, skärmbild, Teckensnitt, diagram&#10;&#10;Automatiskt genererad beskrivning">
            <a:extLst>
              <a:ext uri="{FF2B5EF4-FFF2-40B4-BE49-F238E27FC236}">
                <a16:creationId xmlns:a16="http://schemas.microsoft.com/office/drawing/2014/main" id="{8B72869B-C844-243D-622F-F39F58FC08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6096" y="531101"/>
            <a:ext cx="7050796" cy="5914318"/>
          </a:xfrm>
          <a:prstGeom prst="rect">
            <a:avLst/>
          </a:prstGeom>
        </p:spPr>
      </p:pic>
    </p:spTree>
    <p:extLst>
      <p:ext uri="{BB962C8B-B14F-4D97-AF65-F5344CB8AC3E}">
        <p14:creationId xmlns:p14="http://schemas.microsoft.com/office/powerpoint/2010/main" val="382702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FD8D4-39D4-78AD-77DD-0DBCD318DF55}"/>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05436052-171C-11CF-6F79-73E6D3287EBD}"/>
              </a:ext>
            </a:extLst>
          </p:cNvPr>
          <p:cNvSpPr txBox="1"/>
          <p:nvPr/>
        </p:nvSpPr>
        <p:spPr>
          <a:xfrm>
            <a:off x="847372" y="1102750"/>
            <a:ext cx="4583289" cy="4247317"/>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Jämtland Härjedalen ur exportsynvinkel</a:t>
            </a:r>
          </a:p>
          <a:p>
            <a:r>
              <a:rPr lang="sv-SE" sz="1200" dirty="0">
                <a:latin typeface="Arial" panose="020B0604020202020204" pitchFamily="34" charset="0"/>
                <a:cs typeface="Arial" panose="020B0604020202020204" pitchFamily="34" charset="0"/>
              </a:rPr>
              <a:t>Regionen har många fördelar som främjar utländsk turism, men i dagsläget är Jämtland Härjedalen relativt okänd på den utländska marknaden. Jämfört med Dalarna och Swedish </a:t>
            </a:r>
            <a:r>
              <a:rPr lang="sv-SE" sz="1200" dirty="0" err="1">
                <a:latin typeface="Arial" panose="020B0604020202020204" pitchFamily="34" charset="0"/>
                <a:cs typeface="Arial" panose="020B0604020202020204" pitchFamily="34" charset="0"/>
              </a:rPr>
              <a:t>Lapland</a:t>
            </a:r>
            <a:r>
              <a:rPr lang="sv-SE" sz="1200" dirty="0">
                <a:latin typeface="Arial" panose="020B0604020202020204" pitchFamily="34" charset="0"/>
                <a:cs typeface="Arial" panose="020B0604020202020204" pitchFamily="34" charset="0"/>
              </a:rPr>
              <a:t> som i många år arbetat strategiskt med researrangörer så är Jämtland Härjedalen i det närmaste helt okända.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Dock ökar intresset för hela Norden med begrepp som </a:t>
            </a:r>
            <a:r>
              <a:rPr lang="sv-SE" sz="1200" b="1" dirty="0" err="1">
                <a:latin typeface="Arial" panose="020B0604020202020204" pitchFamily="34" charset="0"/>
                <a:cs typeface="Arial" panose="020B0604020202020204" pitchFamily="34" charset="0"/>
              </a:rPr>
              <a:t>Coolcation</a:t>
            </a:r>
            <a:r>
              <a:rPr lang="sv-SE" sz="1200" dirty="0">
                <a:latin typeface="Arial" panose="020B0604020202020204" pitchFamily="34" charset="0"/>
                <a:cs typeface="Arial" panose="020B0604020202020204" pitchFamily="34" charset="0"/>
              </a:rPr>
              <a:t> – att kunna ha en aktiv semester utan att behöva hålla sig i skuggan i takt med att värmeböljor i övriga Europa ökar, </a:t>
            </a:r>
            <a:r>
              <a:rPr lang="sv-SE" sz="1200" b="1" dirty="0">
                <a:latin typeface="Arial" panose="020B0604020202020204" pitchFamily="34" charset="0"/>
                <a:cs typeface="Arial" panose="020B0604020202020204" pitchFamily="34" charset="0"/>
              </a:rPr>
              <a:t>Nordic </a:t>
            </a:r>
            <a:r>
              <a:rPr lang="sv-SE" sz="1200" b="1" dirty="0" err="1">
                <a:latin typeface="Arial" panose="020B0604020202020204" pitchFamily="34" charset="0"/>
                <a:cs typeface="Arial" panose="020B0604020202020204" pitchFamily="34" charset="0"/>
              </a:rPr>
              <a:t>Noir</a:t>
            </a:r>
            <a:r>
              <a:rPr lang="sv-SE" sz="1200" b="1" dirty="0">
                <a:latin typeface="Arial" panose="020B0604020202020204" pitchFamily="34" charset="0"/>
                <a:cs typeface="Arial" panose="020B0604020202020204" pitchFamily="34" charset="0"/>
              </a:rPr>
              <a:t> </a:t>
            </a:r>
            <a:r>
              <a:rPr lang="sv-SE" sz="1200" dirty="0">
                <a:latin typeface="Arial" panose="020B0604020202020204" pitchFamily="34" charset="0"/>
                <a:cs typeface="Arial" panose="020B0604020202020204" pitchFamily="34" charset="0"/>
              </a:rPr>
              <a:t>– Norden är trendigt, mystisk, intressant och känns autentisk. En bild som förstärks i olika serier på exempelvis </a:t>
            </a:r>
            <a:r>
              <a:rPr lang="sv-SE" sz="1200" dirty="0" err="1">
                <a:latin typeface="Arial" panose="020B0604020202020204" pitchFamily="34" charset="0"/>
                <a:cs typeface="Arial" panose="020B0604020202020204" pitchFamily="34" charset="0"/>
              </a:rPr>
              <a:t>Netflix</a:t>
            </a:r>
            <a:r>
              <a:rPr lang="sv-SE" sz="1200" dirty="0">
                <a:latin typeface="Arial" panose="020B0604020202020204" pitchFamily="34" charset="0"/>
                <a:cs typeface="Arial" panose="020B0604020202020204" pitchFamily="34" charset="0"/>
              </a:rPr>
              <a:t>. Just att resa till platser som man sett i en serie har fått begreppet </a:t>
            </a:r>
            <a:r>
              <a:rPr lang="sv-SE" sz="1200" b="1" dirty="0">
                <a:latin typeface="Arial" panose="020B0604020202020204" pitchFamily="34" charset="0"/>
                <a:cs typeface="Arial" panose="020B0604020202020204" pitchFamily="34" charset="0"/>
              </a:rPr>
              <a:t>Set </a:t>
            </a:r>
            <a:r>
              <a:rPr lang="sv-SE" sz="1200" b="1" dirty="0" err="1">
                <a:latin typeface="Arial" panose="020B0604020202020204" pitchFamily="34" charset="0"/>
                <a:cs typeface="Arial" panose="020B0604020202020204" pitchFamily="34" charset="0"/>
              </a:rPr>
              <a:t>Jetting</a:t>
            </a:r>
            <a:r>
              <a:rPr lang="sv-SE" sz="1200" dirty="0">
                <a:latin typeface="Arial" panose="020B0604020202020204" pitchFamily="34" charset="0"/>
                <a:cs typeface="Arial" panose="020B0604020202020204" pitchFamily="34" charset="0"/>
              </a:rPr>
              <a:t>. En annan trend är </a:t>
            </a:r>
            <a:r>
              <a:rPr lang="sv-SE" sz="1200" b="1" dirty="0" err="1">
                <a:latin typeface="Arial" panose="020B0604020202020204" pitchFamily="34" charset="0"/>
                <a:cs typeface="Arial" panose="020B0604020202020204" pitchFamily="34" charset="0"/>
              </a:rPr>
              <a:t>Sleepcation</a:t>
            </a:r>
            <a:r>
              <a:rPr lang="sv-SE" sz="1200" dirty="0">
                <a:latin typeface="Arial" panose="020B0604020202020204" pitchFamily="34" charset="0"/>
                <a:cs typeface="Arial" panose="020B0604020202020204" pitchFamily="34" charset="0"/>
              </a:rPr>
              <a:t> – att komma till Norden för att garanterat få mörker och tystnad (vintertid) för att kunna vila ut i en annan stressig tillvaro. </a:t>
            </a:r>
          </a:p>
          <a:p>
            <a:endParaRPr lang="sv-SE" sz="1200" dirty="0">
              <a:latin typeface="Arial" panose="020B0604020202020204" pitchFamily="34" charset="0"/>
              <a:cs typeface="Arial" panose="020B0604020202020204" pitchFamily="34" charset="0"/>
            </a:endParaRPr>
          </a:p>
          <a:p>
            <a:endParaRPr lang="sv-SE" sz="1800" dirty="0">
              <a:latin typeface="Arial" panose="020B0604020202020204" pitchFamily="34" charset="0"/>
              <a:cs typeface="Arial" panose="020B0604020202020204" pitchFamily="34" charset="0"/>
            </a:endParaRPr>
          </a:p>
          <a:p>
            <a:endParaRPr lang="sv-SE" sz="1800" dirty="0">
              <a:latin typeface="Arial" panose="020B0604020202020204" pitchFamily="34" charset="0"/>
              <a:cs typeface="Arial" panose="020B0604020202020204" pitchFamily="34" charset="0"/>
            </a:endParaRPr>
          </a:p>
          <a:p>
            <a:endParaRPr lang="sv-SE" dirty="0"/>
          </a:p>
        </p:txBody>
      </p:sp>
      <p:pic>
        <p:nvPicPr>
          <p:cNvPr id="5" name="Bildobjekt 4">
            <a:extLst>
              <a:ext uri="{FF2B5EF4-FFF2-40B4-BE49-F238E27FC236}">
                <a16:creationId xmlns:a16="http://schemas.microsoft.com/office/drawing/2014/main" id="{EB9F47AA-DB40-8C01-5E87-9EF74017013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41378" y="5610578"/>
            <a:ext cx="977194" cy="977194"/>
          </a:xfrm>
          <a:prstGeom prst="rect">
            <a:avLst/>
          </a:prstGeom>
        </p:spPr>
      </p:pic>
      <p:sp>
        <p:nvSpPr>
          <p:cNvPr id="6" name="textruta 5">
            <a:extLst>
              <a:ext uri="{FF2B5EF4-FFF2-40B4-BE49-F238E27FC236}">
                <a16:creationId xmlns:a16="http://schemas.microsoft.com/office/drawing/2014/main" id="{2FEB3C83-3B08-9DC3-2AA6-C037D0DD6590}"/>
              </a:ext>
            </a:extLst>
          </p:cNvPr>
          <p:cNvSpPr txBox="1"/>
          <p:nvPr/>
        </p:nvSpPr>
        <p:spPr>
          <a:xfrm>
            <a:off x="6096000" y="1102750"/>
            <a:ext cx="5248628" cy="4708981"/>
          </a:xfrm>
          <a:prstGeom prst="rect">
            <a:avLst/>
          </a:prstGeom>
          <a:noFill/>
        </p:spPr>
        <p:txBody>
          <a:bodyPr wrap="square">
            <a:spAutoFit/>
          </a:bodyPr>
          <a:lstStyle/>
          <a:p>
            <a:r>
              <a:rPr lang="sv-SE" sz="1200" u="sng" dirty="0">
                <a:latin typeface="Arial" panose="020B0604020202020204" pitchFamily="34" charset="0"/>
                <a:cs typeface="Arial" panose="020B0604020202020204" pitchFamily="34" charset="0"/>
              </a:rPr>
              <a:t>Våra fördelar:</a:t>
            </a: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Produkt</a:t>
            </a:r>
            <a:r>
              <a:rPr lang="sv-SE" sz="1200" dirty="0">
                <a:latin typeface="Arial" panose="020B0604020202020204" pitchFamily="34" charset="0"/>
                <a:cs typeface="Arial" panose="020B0604020202020204" pitchFamily="34" charset="0"/>
              </a:rPr>
              <a:t>, pris, </a:t>
            </a:r>
            <a:r>
              <a:rPr lang="sv-SE" sz="1200" dirty="0" err="1">
                <a:latin typeface="Arial" panose="020B0604020202020204" pitchFamily="34" charset="0"/>
                <a:cs typeface="Arial" panose="020B0604020202020204" pitchFamily="34" charset="0"/>
              </a:rPr>
              <a:t>snösäkerhet</a:t>
            </a:r>
            <a:r>
              <a:rPr lang="sv-SE" sz="1200" dirty="0">
                <a:latin typeface="Arial" panose="020B0604020202020204" pitchFamily="34" charset="0"/>
                <a:cs typeface="Arial" panose="020B0604020202020204" pitchFamily="34" charset="0"/>
              </a:rPr>
              <a:t>, barnvänlighet och en fantastisk natur och kultur inklusive gastronomi. </a:t>
            </a: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Direktflyg</a:t>
            </a:r>
            <a:r>
              <a:rPr lang="sv-SE" sz="1200" dirty="0">
                <a:latin typeface="Arial" panose="020B0604020202020204" pitchFamily="34" charset="0"/>
                <a:cs typeface="Arial" panose="020B0604020202020204" pitchFamily="34" charset="0"/>
              </a:rPr>
              <a:t> med SAS mellan Köpenhamn-Åre Östersund Airport vintertid, som blir mer och mer inarbetat.</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Bekvämt att ta </a:t>
            </a:r>
            <a:r>
              <a:rPr lang="sv-SE" sz="1200" b="1" dirty="0">
                <a:latin typeface="Arial" panose="020B0604020202020204" pitchFamily="34" charset="0"/>
                <a:cs typeface="Arial" panose="020B0604020202020204" pitchFamily="34" charset="0"/>
              </a:rPr>
              <a:t>nattåg</a:t>
            </a:r>
            <a:r>
              <a:rPr lang="sv-SE" sz="1200" dirty="0">
                <a:latin typeface="Arial" panose="020B0604020202020204" pitchFamily="34" charset="0"/>
                <a:cs typeface="Arial" panose="020B0604020202020204" pitchFamily="34" charset="0"/>
              </a:rPr>
              <a:t> till delar av fjällen för mer effektivt nyttjande av semesterdagar: SJ och Snälltåget. </a:t>
            </a: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Norden är trendigt</a:t>
            </a:r>
            <a:r>
              <a:rPr lang="sv-SE" sz="1200" dirty="0">
                <a:latin typeface="Arial" panose="020B0604020202020204" pitchFamily="34" charset="0"/>
                <a:cs typeface="Arial" panose="020B0604020202020204" pitchFamily="34" charset="0"/>
              </a:rPr>
              <a:t>.</a:t>
            </a:r>
          </a:p>
          <a:p>
            <a:endParaRPr lang="sv-SE" sz="1200" dirty="0">
              <a:latin typeface="Arial" panose="020B0604020202020204" pitchFamily="34" charset="0"/>
              <a:cs typeface="Arial" panose="020B0604020202020204" pitchFamily="34" charset="0"/>
            </a:endParaRPr>
          </a:p>
          <a:p>
            <a:r>
              <a:rPr lang="sv-SE" sz="1200" u="sng" dirty="0">
                <a:latin typeface="Arial" panose="020B0604020202020204" pitchFamily="34" charset="0"/>
                <a:cs typeface="Arial" panose="020B0604020202020204" pitchFamily="34" charset="0"/>
              </a:rPr>
              <a:t>Våra nackdelar:</a:t>
            </a: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Jämtland Härjedalen är okänt </a:t>
            </a:r>
            <a:r>
              <a:rPr lang="sv-SE" sz="1200" dirty="0">
                <a:latin typeface="Arial" panose="020B0604020202020204" pitchFamily="34" charset="0"/>
                <a:cs typeface="Arial" panose="020B0604020202020204" pitchFamily="34" charset="0"/>
              </a:rPr>
              <a:t>bland researrangörer och de jobbar helst med anläggningar som är vana vid att sätta pris långt i förväg och som vet hur man tecknar avtal med </a:t>
            </a:r>
            <a:r>
              <a:rPr lang="sv-SE" sz="1200" dirty="0" err="1">
                <a:latin typeface="Arial" panose="020B0604020202020204" pitchFamily="34" charset="0"/>
                <a:cs typeface="Arial" panose="020B0604020202020204" pitchFamily="34" charset="0"/>
              </a:rPr>
              <a:t>allotment</a:t>
            </a:r>
            <a:r>
              <a:rPr lang="sv-SE" sz="1200" dirty="0">
                <a:latin typeface="Arial" panose="020B0604020202020204" pitchFamily="34" charset="0"/>
                <a:cs typeface="Arial" panose="020B0604020202020204" pitchFamily="34" charset="0"/>
              </a:rPr>
              <a:t> och provisioner.</a:t>
            </a: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Få boendeanläggningar bokar aktiviteter</a:t>
            </a:r>
            <a:r>
              <a:rPr lang="sv-SE" sz="1200" dirty="0">
                <a:latin typeface="Arial" panose="020B0604020202020204" pitchFamily="34" charset="0"/>
                <a:cs typeface="Arial" panose="020B0604020202020204" pitchFamily="34" charset="0"/>
              </a:rPr>
              <a:t>, vilket gör det komplicerat som utländsk gäst/researrangör att ordna en aktivitetsvecka. </a:t>
            </a:r>
          </a:p>
          <a:p>
            <a:pPr marL="171450" indent="-171450">
              <a:buFont typeface="Arial" panose="020B0604020202020204" pitchFamily="34" charset="0"/>
              <a:buChar char="•"/>
            </a:pPr>
            <a:r>
              <a:rPr lang="sv-SE" sz="1200" b="1" dirty="0">
                <a:latin typeface="Arial" panose="020B0604020202020204" pitchFamily="34" charset="0"/>
                <a:cs typeface="Arial" panose="020B0604020202020204" pitchFamily="34" charset="0"/>
              </a:rPr>
              <a:t>Avsaknad av transfermöjligheter</a:t>
            </a:r>
            <a:r>
              <a:rPr lang="sv-SE" sz="1200" dirty="0">
                <a:latin typeface="Arial" panose="020B0604020202020204" pitchFamily="34" charset="0"/>
                <a:cs typeface="Arial" panose="020B0604020202020204" pitchFamily="34" charset="0"/>
              </a:rPr>
              <a:t>. Mycket bygger på att våra gäster har egen bil eller hyr en bil. En hönan-ägget situation uppstår när fler gäster skulle kunna bära upp transfermöjligheter, men de törs inte boka för att transfer saknas.</a:t>
            </a:r>
          </a:p>
          <a:p>
            <a:pPr marL="171450" indent="-171450">
              <a:buFont typeface="Arial" panose="020B0604020202020204" pitchFamily="34" charset="0"/>
              <a:buChar char="•"/>
            </a:pPr>
            <a:r>
              <a:rPr lang="sv-SE" sz="1200" dirty="0">
                <a:latin typeface="Arial" panose="020B0604020202020204" pitchFamily="34" charset="0"/>
                <a:cs typeface="Arial" panose="020B0604020202020204" pitchFamily="34" charset="0"/>
              </a:rPr>
              <a:t>Under projektet Välkommen åter kan vi göra insatser för att öka kännedomen om oss under tre år, men vad händer efter projektavslut? Få destinationer/turismanläggningar har egen kraft att nå ut. Att delta i en workshop för att nå utländska researrangörer är kostsamt och personalkrävande. Att genomföra kampanjer i sociala media görs bäst i samlade insatser och kräver kapital. </a:t>
            </a:r>
            <a:endParaRPr lang="sv-SE" sz="1200" dirty="0"/>
          </a:p>
        </p:txBody>
      </p:sp>
    </p:spTree>
    <p:extLst>
      <p:ext uri="{BB962C8B-B14F-4D97-AF65-F5344CB8AC3E}">
        <p14:creationId xmlns:p14="http://schemas.microsoft.com/office/powerpoint/2010/main" val="1494952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25F1E3A4-A473-08B5-3215-47F67107EDE9}"/>
              </a:ext>
            </a:extLst>
          </p:cNvPr>
          <p:cNvSpPr txBox="1"/>
          <p:nvPr/>
        </p:nvSpPr>
        <p:spPr>
          <a:xfrm>
            <a:off x="5742710" y="146792"/>
            <a:ext cx="6255326" cy="6324808"/>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Kommersiella gästnätter (</a:t>
            </a:r>
            <a:r>
              <a:rPr lang="sv-SE" sz="1200" b="1" dirty="0" err="1">
                <a:latin typeface="Arial" panose="020B0604020202020204" pitchFamily="34" charset="0"/>
                <a:cs typeface="Arial" panose="020B0604020202020204" pitchFamily="34" charset="0"/>
              </a:rPr>
              <a:t>gn</a:t>
            </a:r>
            <a:r>
              <a:rPr lang="sv-SE" sz="1200" b="1" dirty="0">
                <a:latin typeface="Arial" panose="020B0604020202020204" pitchFamily="34" charset="0"/>
                <a:cs typeface="Arial" panose="020B0604020202020204" pitchFamily="34" charset="0"/>
              </a:rPr>
              <a:t>) 2024 per destination - Nordanalys</a:t>
            </a:r>
          </a:p>
          <a:p>
            <a:endParaRPr lang="sv-SE" sz="12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Tack vare tillstånd från enskilda anläggningar kan JHT via Nordanalys dela in de kommersiella gästnätterna i destinationer i Jämtland Härjedalen. </a:t>
            </a:r>
          </a:p>
          <a:p>
            <a:endParaRPr lang="sv-SE" sz="11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Bydalsfjällen: Ligger både i Bergs och Åre kommun</a:t>
            </a:r>
          </a:p>
          <a:p>
            <a:r>
              <a:rPr lang="sv-SE" sz="1100" dirty="0">
                <a:latin typeface="Arial" panose="020B0604020202020204" pitchFamily="34" charset="0"/>
                <a:cs typeface="Arial" panose="020B0604020202020204" pitchFamily="34" charset="0"/>
              </a:rPr>
              <a:t>Vemdalen: Ligger både i Härjedalens och Bergs kommun</a:t>
            </a:r>
          </a:p>
          <a:p>
            <a:endParaRPr lang="sv-SE" sz="11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Bräcke, Strömsund, Ragunda, Krokom, Östersund: Kommungränserna bildar gränser för destinationerna.</a:t>
            </a:r>
          </a:p>
          <a:p>
            <a:endParaRPr lang="sv-SE" sz="11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Härjedalens kommun har fler än tre destinationer: Vemdalen, </a:t>
            </a:r>
            <a:r>
              <a:rPr lang="sv-SE" sz="1100" dirty="0" err="1">
                <a:latin typeface="Arial" panose="020B0604020202020204" pitchFamily="34" charset="0"/>
                <a:cs typeface="Arial" panose="020B0604020202020204" pitchFamily="34" charset="0"/>
              </a:rPr>
              <a:t>Funäsfjällen</a:t>
            </a:r>
            <a:r>
              <a:rPr lang="sv-SE" sz="1100" dirty="0">
                <a:latin typeface="Arial" panose="020B0604020202020204" pitchFamily="34" charset="0"/>
                <a:cs typeface="Arial" panose="020B0604020202020204" pitchFamily="34" charset="0"/>
              </a:rPr>
              <a:t>, Lofsdalen och Östra Härjedalen, som idag inte tillhör någon destinationsorganisation. Bergs kommun innefattar en del av Destination Vemdalen och Ljungdalsfjällen samt tidigare destination S Storsjöbygden.</a:t>
            </a:r>
          </a:p>
          <a:p>
            <a:endParaRPr lang="sv-SE" sz="11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Destinationsbolag: Åre Destination, Destination Vemdalen, Destination </a:t>
            </a:r>
            <a:r>
              <a:rPr lang="sv-SE" sz="1100" dirty="0" err="1">
                <a:latin typeface="Arial" panose="020B0604020202020204" pitchFamily="34" charset="0"/>
                <a:cs typeface="Arial" panose="020B0604020202020204" pitchFamily="34" charset="0"/>
              </a:rPr>
              <a:t>Funäsfjällen</a:t>
            </a:r>
            <a:r>
              <a:rPr lang="sv-SE" sz="1100" dirty="0">
                <a:latin typeface="Arial" panose="020B0604020202020204" pitchFamily="34" charset="0"/>
                <a:cs typeface="Arial" panose="020B0604020202020204" pitchFamily="34" charset="0"/>
              </a:rPr>
              <a:t>, Destination Lofsdalen, Destination Östersund.</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Gästnätter per destination i JH</a:t>
            </a:r>
          </a:p>
          <a:p>
            <a:pPr marL="228600" indent="-228600">
              <a:buFontTx/>
              <a:buAutoNum type="arabicPeriod"/>
            </a:pPr>
            <a:r>
              <a:rPr lang="sv-SE" sz="1200" dirty="0">
                <a:latin typeface="Arial" panose="020B0604020202020204" pitchFamily="34" charset="0"/>
                <a:cs typeface="Arial" panose="020B0604020202020204" pitchFamily="34" charset="0"/>
              </a:rPr>
              <a:t>Vemdalen	 </a:t>
            </a:r>
            <a:r>
              <a:rPr lang="sv-SE" sz="1200" dirty="0" err="1">
                <a:latin typeface="Arial" panose="020B0604020202020204" pitchFamily="34" charset="0"/>
                <a:cs typeface="Arial" panose="020B0604020202020204" pitchFamily="34" charset="0"/>
              </a:rPr>
              <a:t>dest</a:t>
            </a:r>
            <a:r>
              <a:rPr lang="sv-SE" sz="1200" dirty="0">
                <a:latin typeface="Arial" panose="020B0604020202020204" pitchFamily="34" charset="0"/>
                <a:cs typeface="Arial" panose="020B0604020202020204" pitchFamily="34" charset="0"/>
              </a:rPr>
              <a:t>.	740 559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Åre destination	727 301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Östersunds kn/</a:t>
            </a:r>
            <a:r>
              <a:rPr lang="sv-SE" sz="1200" dirty="0" err="1">
                <a:latin typeface="Arial" panose="020B0604020202020204" pitchFamily="34" charset="0"/>
                <a:cs typeface="Arial" panose="020B0604020202020204" pitchFamily="34" charset="0"/>
              </a:rPr>
              <a:t>dest</a:t>
            </a:r>
            <a:r>
              <a:rPr lang="sv-SE" sz="1200" dirty="0">
                <a:latin typeface="Arial" panose="020B0604020202020204" pitchFamily="34" charset="0"/>
                <a:cs typeface="Arial" panose="020B0604020202020204" pitchFamily="34" charset="0"/>
              </a:rPr>
              <a:t>	462 733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FontTx/>
              <a:buAutoNum type="arabicPeriod"/>
            </a:pPr>
            <a:r>
              <a:rPr lang="sv-SE" sz="1200" dirty="0" err="1">
                <a:latin typeface="Arial" panose="020B0604020202020204" pitchFamily="34" charset="0"/>
                <a:cs typeface="Arial" panose="020B0604020202020204" pitchFamily="34" charset="0"/>
              </a:rPr>
              <a:t>Funäsfjällen</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dest</a:t>
            </a:r>
            <a:r>
              <a:rPr lang="sv-SE" sz="1200" dirty="0">
                <a:latin typeface="Arial" panose="020B0604020202020204" pitchFamily="34" charset="0"/>
                <a:cs typeface="Arial" panose="020B0604020202020204" pitchFamily="34" charset="0"/>
              </a:rPr>
              <a:t>.	313 678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Lofsdalen	</a:t>
            </a:r>
            <a:r>
              <a:rPr lang="sv-SE" sz="1200" dirty="0" err="1">
                <a:latin typeface="Arial" panose="020B0604020202020204" pitchFamily="34" charset="0"/>
                <a:cs typeface="Arial" panose="020B0604020202020204" pitchFamily="34" charset="0"/>
              </a:rPr>
              <a:t>dest</a:t>
            </a:r>
            <a:r>
              <a:rPr lang="sv-SE" sz="1200" dirty="0">
                <a:latin typeface="Arial" panose="020B0604020202020204" pitchFamily="34" charset="0"/>
                <a:cs typeface="Arial" panose="020B0604020202020204" pitchFamily="34" charset="0"/>
              </a:rPr>
              <a:t>.	116 513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Strömsund kn 	100 905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S Årefjällen	86 581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Bydalsfjällen 	60 347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Krokoms kn	56 053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AutoNum type="arabicPeriod"/>
            </a:pPr>
            <a:r>
              <a:rPr lang="sv-SE" sz="1200" dirty="0">
                <a:latin typeface="Arial" panose="020B0604020202020204" pitchFamily="34" charset="0"/>
                <a:cs typeface="Arial" panose="020B0604020202020204" pitchFamily="34" charset="0"/>
              </a:rPr>
              <a:t>Sveg/Ö Härjedalen	39 016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AutoNum type="arabicPeriod"/>
            </a:pPr>
            <a:r>
              <a:rPr lang="sv-SE" sz="1200" dirty="0">
                <a:latin typeface="Arial" panose="020B0604020202020204" pitchFamily="34" charset="0"/>
                <a:cs typeface="Arial" panose="020B0604020202020204" pitchFamily="34" charset="0"/>
              </a:rPr>
              <a:t>Bräcke kn		38 805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AutoNum type="arabicPeriod"/>
            </a:pPr>
            <a:r>
              <a:rPr lang="sv-SE" sz="1200" dirty="0">
                <a:latin typeface="Arial" panose="020B0604020202020204" pitchFamily="34" charset="0"/>
                <a:cs typeface="Arial" panose="020B0604020202020204" pitchFamily="34" charset="0"/>
              </a:rPr>
              <a:t>Ragunda kn	27 177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pic>
        <p:nvPicPr>
          <p:cNvPr id="4" name="Bildobjekt 3">
            <a:extLst>
              <a:ext uri="{FF2B5EF4-FFF2-40B4-BE49-F238E27FC236}">
                <a16:creationId xmlns:a16="http://schemas.microsoft.com/office/drawing/2014/main" id="{5BDC8418-D6CB-E806-8470-58EBCA32BE45}"/>
              </a:ext>
            </a:extLst>
          </p:cNvPr>
          <p:cNvPicPr>
            <a:picLocks noChangeAspect="1"/>
          </p:cNvPicPr>
          <p:nvPr/>
        </p:nvPicPr>
        <p:blipFill>
          <a:blip r:embed="rId2"/>
          <a:stretch>
            <a:fillRect/>
          </a:stretch>
        </p:blipFill>
        <p:spPr>
          <a:xfrm>
            <a:off x="-124690" y="266864"/>
            <a:ext cx="5867400" cy="5867400"/>
          </a:xfrm>
          <a:prstGeom prst="rect">
            <a:avLst/>
          </a:prstGeom>
        </p:spPr>
      </p:pic>
      <p:sp>
        <p:nvSpPr>
          <p:cNvPr id="5" name="textruta 4">
            <a:extLst>
              <a:ext uri="{FF2B5EF4-FFF2-40B4-BE49-F238E27FC236}">
                <a16:creationId xmlns:a16="http://schemas.microsoft.com/office/drawing/2014/main" id="{6703615B-7852-9EE9-FF52-E433E850046C}"/>
              </a:ext>
            </a:extLst>
          </p:cNvPr>
          <p:cNvSpPr txBox="1"/>
          <p:nvPr/>
        </p:nvSpPr>
        <p:spPr>
          <a:xfrm>
            <a:off x="8977744" y="3216863"/>
            <a:ext cx="3020292" cy="2200602"/>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Gästnätter per kommun i JH</a:t>
            </a:r>
          </a:p>
          <a:p>
            <a:pPr marL="228600" indent="-228600">
              <a:buAutoNum type="arabicPeriod"/>
            </a:pPr>
            <a:r>
              <a:rPr lang="sv-SE" sz="1200" dirty="0">
                <a:latin typeface="Arial" panose="020B0604020202020204" pitchFamily="34" charset="0"/>
                <a:cs typeface="Arial" panose="020B0604020202020204" pitchFamily="34" charset="0"/>
              </a:rPr>
              <a:t>Härjedalens kn	1 113 984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AutoNum type="arabicPeriod"/>
            </a:pPr>
            <a:r>
              <a:rPr lang="sv-SE" sz="1200" dirty="0">
                <a:latin typeface="Arial" panose="020B0604020202020204" pitchFamily="34" charset="0"/>
                <a:cs typeface="Arial" panose="020B0604020202020204" pitchFamily="34" charset="0"/>
              </a:rPr>
              <a:t>Åre kn </a:t>
            </a:r>
            <a:r>
              <a:rPr lang="sv-SE" sz="1200" dirty="0" err="1">
                <a:latin typeface="Arial" panose="020B0604020202020204" pitchFamily="34" charset="0"/>
                <a:cs typeface="Arial" panose="020B0604020202020204" pitchFamily="34" charset="0"/>
              </a:rPr>
              <a:t>inkl</a:t>
            </a:r>
            <a:r>
              <a:rPr lang="sv-SE" sz="1200" dirty="0">
                <a:latin typeface="Arial" panose="020B0604020202020204" pitchFamily="34" charset="0"/>
                <a:cs typeface="Arial" panose="020B0604020202020204" pitchFamily="34" charset="0"/>
              </a:rPr>
              <a:t> Åre </a:t>
            </a:r>
            <a:r>
              <a:rPr lang="sv-SE" sz="1200" dirty="0" err="1">
                <a:latin typeface="Arial" panose="020B0604020202020204" pitchFamily="34" charset="0"/>
                <a:cs typeface="Arial" panose="020B0604020202020204" pitchFamily="34" charset="0"/>
              </a:rPr>
              <a:t>Dest</a:t>
            </a:r>
            <a:r>
              <a:rPr lang="sv-SE" sz="1200" dirty="0">
                <a:latin typeface="Arial" panose="020B0604020202020204" pitchFamily="34" charset="0"/>
                <a:cs typeface="Arial" panose="020B0604020202020204" pitchFamily="34" charset="0"/>
              </a:rPr>
              <a:t>	941 002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Östersunds kn/</a:t>
            </a:r>
            <a:r>
              <a:rPr lang="sv-SE" sz="1200" dirty="0" err="1">
                <a:latin typeface="Arial" panose="020B0604020202020204" pitchFamily="34" charset="0"/>
                <a:cs typeface="Arial" panose="020B0604020202020204" pitchFamily="34" charset="0"/>
              </a:rPr>
              <a:t>dest</a:t>
            </a:r>
            <a:r>
              <a:rPr lang="sv-SE" sz="1200" dirty="0">
                <a:latin typeface="Arial" panose="020B0604020202020204" pitchFamily="34" charset="0"/>
                <a:cs typeface="Arial" panose="020B0604020202020204" pitchFamily="34" charset="0"/>
              </a:rPr>
              <a:t>	462 733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AutoNum type="arabicPeriod"/>
            </a:pPr>
            <a:r>
              <a:rPr lang="sv-SE" sz="1200" dirty="0">
                <a:latin typeface="Arial" panose="020B0604020202020204" pitchFamily="34" charset="0"/>
                <a:cs typeface="Arial" panose="020B0604020202020204" pitchFamily="34" charset="0"/>
              </a:rPr>
              <a:t>Bergs kn 		146 142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Strömsund kn 	100 905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pPr marL="228600" indent="-228600">
              <a:buFontTx/>
              <a:buAutoNum type="arabicPeriod"/>
            </a:pPr>
            <a:r>
              <a:rPr lang="sv-SE" sz="1200" dirty="0">
                <a:latin typeface="Arial" panose="020B0604020202020204" pitchFamily="34" charset="0"/>
                <a:cs typeface="Arial" panose="020B0604020202020204" pitchFamily="34" charset="0"/>
              </a:rPr>
              <a:t>Krokoms kn	56 053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AutoNum type="arabicPeriod"/>
            </a:pPr>
            <a:r>
              <a:rPr lang="sv-SE" sz="1200" dirty="0">
                <a:latin typeface="Arial" panose="020B0604020202020204" pitchFamily="34" charset="0"/>
                <a:cs typeface="Arial" panose="020B0604020202020204" pitchFamily="34" charset="0"/>
              </a:rPr>
              <a:t>Bräcke kn		38 805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a:t>
            </a:r>
          </a:p>
          <a:p>
            <a:pPr marL="228600" indent="-228600">
              <a:buAutoNum type="arabicPeriod"/>
            </a:pPr>
            <a:r>
              <a:rPr lang="sv-SE" sz="1200" dirty="0">
                <a:latin typeface="Arial" panose="020B0604020202020204" pitchFamily="34" charset="0"/>
                <a:cs typeface="Arial" panose="020B0604020202020204" pitchFamily="34" charset="0"/>
              </a:rPr>
              <a:t>Ragunda kn	27 177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	</a:t>
            </a:r>
          </a:p>
          <a:p>
            <a:endParaRPr lang="sv-SE" dirty="0"/>
          </a:p>
        </p:txBody>
      </p:sp>
    </p:spTree>
    <p:extLst>
      <p:ext uri="{BB962C8B-B14F-4D97-AF65-F5344CB8AC3E}">
        <p14:creationId xmlns:p14="http://schemas.microsoft.com/office/powerpoint/2010/main" val="2840137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En bild som visar text, skärmbild, linje, nummer&#10;&#10;Automatiskt genererad beskrivning">
            <a:extLst>
              <a:ext uri="{FF2B5EF4-FFF2-40B4-BE49-F238E27FC236}">
                <a16:creationId xmlns:a16="http://schemas.microsoft.com/office/drawing/2014/main" id="{2ED1FC4F-5486-370C-2274-31A5373ED265}"/>
              </a:ext>
            </a:extLst>
          </p:cNvPr>
          <p:cNvPicPr>
            <a:picLocks noChangeAspect="1"/>
          </p:cNvPicPr>
          <p:nvPr/>
        </p:nvPicPr>
        <p:blipFill>
          <a:blip r:embed="rId2"/>
          <a:stretch>
            <a:fillRect/>
          </a:stretch>
        </p:blipFill>
        <p:spPr>
          <a:xfrm>
            <a:off x="199571" y="681265"/>
            <a:ext cx="7775942" cy="5284106"/>
          </a:xfrm>
          <a:prstGeom prst="rect">
            <a:avLst/>
          </a:prstGeom>
        </p:spPr>
      </p:pic>
      <p:sp>
        <p:nvSpPr>
          <p:cNvPr id="4" name="textruta 3">
            <a:extLst>
              <a:ext uri="{FF2B5EF4-FFF2-40B4-BE49-F238E27FC236}">
                <a16:creationId xmlns:a16="http://schemas.microsoft.com/office/drawing/2014/main" id="{08D53A39-4E71-3E08-1839-C22730D52591}"/>
              </a:ext>
            </a:extLst>
          </p:cNvPr>
          <p:cNvSpPr txBox="1"/>
          <p:nvPr/>
        </p:nvSpPr>
        <p:spPr>
          <a:xfrm>
            <a:off x="7788821" y="104353"/>
            <a:ext cx="4203608" cy="6555641"/>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Jämtland Härjedalen 2024 - Nordanalys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JHT har behållit samma beräkningsmodell av uthyrt boende inom </a:t>
            </a:r>
            <a:r>
              <a:rPr lang="sv-SE" sz="1200" dirty="0" err="1">
                <a:latin typeface="Arial" panose="020B0604020202020204" pitchFamily="34" charset="0"/>
                <a:cs typeface="Arial" panose="020B0604020202020204" pitchFamily="34" charset="0"/>
              </a:rPr>
              <a:t>Skistars</a:t>
            </a:r>
            <a:r>
              <a:rPr lang="sv-SE" sz="1200" dirty="0">
                <a:latin typeface="Arial" panose="020B0604020202020204" pitchFamily="34" charset="0"/>
                <a:cs typeface="Arial" panose="020B0604020202020204" pitchFamily="34" charset="0"/>
              </a:rPr>
              <a:t> områden, som vi haft sedan starten av JHT 1995. Därav skiljer sig Tillväxtverkets inkvarteringsstatistik jämfört med Jämtland Härjedalen Turisms. Framförallt är det antal svenska och norska gästnätter som är något högre i JHT:s siffror.</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Med Jämtland Härjedalen turisms obrutna beräkningsmetod ser fördelningen mellan olika marknader ut så här för helåret 2024 när det gäller kommersiella gästnätter.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Ca 81% svenska gästnätter</a:t>
            </a:r>
          </a:p>
          <a:p>
            <a:r>
              <a:rPr lang="sv-SE" sz="1200" dirty="0">
                <a:latin typeface="Arial" panose="020B0604020202020204" pitchFamily="34" charset="0"/>
                <a:cs typeface="Arial" panose="020B0604020202020204" pitchFamily="34" charset="0"/>
              </a:rPr>
              <a:t>Ca 19% utländska gästnätter</a:t>
            </a:r>
          </a:p>
          <a:p>
            <a:endParaRPr lang="sv-SE" sz="1200" dirty="0">
              <a:latin typeface="Arial" panose="020B0604020202020204" pitchFamily="34" charset="0"/>
              <a:cs typeface="Arial" panose="020B0604020202020204" pitchFamily="34" charset="0"/>
            </a:endParaRPr>
          </a:p>
          <a:p>
            <a:r>
              <a:rPr lang="sv-SE" sz="1200" b="1" dirty="0">
                <a:latin typeface="Arial" panose="020B0604020202020204" pitchFamily="34" charset="0"/>
                <a:cs typeface="Arial" panose="020B0604020202020204" pitchFamily="34" charset="0"/>
              </a:rPr>
              <a:t>Största marknaderna i jämförelse med Tillväxtverkets siffror (skillnad inom parentes):</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r>
              <a:rPr lang="sv-SE" sz="1200" dirty="0">
                <a:latin typeface="Arial" panose="020B0604020202020204" pitchFamily="34" charset="0"/>
                <a:cs typeface="Arial" panose="020B0604020202020204" pitchFamily="34" charset="0"/>
              </a:rPr>
              <a:t>Sverige		2 277 780 </a:t>
            </a:r>
            <a:r>
              <a:rPr lang="sv-SE" sz="1200" dirty="0" err="1">
                <a:latin typeface="Arial" panose="020B0604020202020204" pitchFamily="34" charset="0"/>
                <a:cs typeface="Arial" panose="020B0604020202020204" pitchFamily="34" charset="0"/>
              </a:rPr>
              <a:t>gästnäter</a:t>
            </a:r>
            <a:r>
              <a:rPr lang="sv-SE" sz="1200" dirty="0">
                <a:latin typeface="Arial" panose="020B0604020202020204" pitchFamily="34" charset="0"/>
                <a:cs typeface="Arial" panose="020B0604020202020204" pitchFamily="34" charset="0"/>
              </a:rPr>
              <a:t> (+159 666) </a:t>
            </a:r>
          </a:p>
          <a:p>
            <a:pPr marL="228600" indent="-228600">
              <a:buFont typeface="+mj-lt"/>
              <a:buAutoNum type="arabicPeriod"/>
            </a:pPr>
            <a:r>
              <a:rPr lang="sv-SE" sz="1200" dirty="0">
                <a:latin typeface="Arial" panose="020B0604020202020204" pitchFamily="34" charset="0"/>
                <a:cs typeface="Arial" panose="020B0604020202020204" pitchFamily="34" charset="0"/>
              </a:rPr>
              <a:t>Norge 		235 711 gästnätter (+ 4 657)</a:t>
            </a:r>
          </a:p>
          <a:p>
            <a:pPr marL="228600" indent="-228600">
              <a:buFont typeface="+mj-lt"/>
              <a:buAutoNum type="arabicPeriod"/>
            </a:pPr>
            <a:r>
              <a:rPr lang="sv-SE" sz="1200" dirty="0">
                <a:latin typeface="Arial" panose="020B0604020202020204" pitchFamily="34" charset="0"/>
                <a:cs typeface="Arial" panose="020B0604020202020204" pitchFamily="34" charset="0"/>
              </a:rPr>
              <a:t>Danmark		71 417 gästnätter (+323)</a:t>
            </a:r>
          </a:p>
          <a:p>
            <a:pPr marL="228600" indent="-228600">
              <a:buFont typeface="+mj-lt"/>
              <a:buAutoNum type="arabicPeriod"/>
            </a:pPr>
            <a:r>
              <a:rPr lang="sv-SE" sz="1200" dirty="0">
                <a:latin typeface="Arial" panose="020B0604020202020204" pitchFamily="34" charset="0"/>
                <a:cs typeface="Arial" panose="020B0604020202020204" pitchFamily="34" charset="0"/>
              </a:rPr>
              <a:t>Tyskland		54 958 gästnätter (+42)</a:t>
            </a:r>
          </a:p>
          <a:p>
            <a:pPr marL="228600" indent="-228600">
              <a:buFont typeface="+mj-lt"/>
              <a:buAutoNum type="arabicPeriod"/>
            </a:pPr>
            <a:r>
              <a:rPr lang="sv-SE" sz="1200" dirty="0">
                <a:latin typeface="Arial" panose="020B0604020202020204" pitchFamily="34" charset="0"/>
                <a:cs typeface="Arial" panose="020B0604020202020204" pitchFamily="34" charset="0"/>
              </a:rPr>
              <a:t>Finland		30 161 gästnätter (+196)</a:t>
            </a:r>
          </a:p>
          <a:p>
            <a:pPr marL="228600" indent="-228600">
              <a:buFont typeface="+mj-lt"/>
              <a:buAutoNum type="arabicPeriod"/>
            </a:pPr>
            <a:r>
              <a:rPr lang="sv-SE" sz="1200" dirty="0">
                <a:latin typeface="Arial" panose="020B0604020202020204" pitchFamily="34" charset="0"/>
                <a:cs typeface="Arial" panose="020B0604020202020204" pitchFamily="34" charset="0"/>
              </a:rPr>
              <a:t>Nederländerna	28 972 gästnätter (+2)</a:t>
            </a:r>
          </a:p>
          <a:p>
            <a:pPr marL="228600" indent="-228600">
              <a:buFont typeface="+mj-lt"/>
              <a:buAutoNum type="arabicPeriod"/>
            </a:pPr>
            <a:r>
              <a:rPr lang="sv-SE" sz="1200" dirty="0">
                <a:latin typeface="Arial" panose="020B0604020202020204" pitchFamily="34" charset="0"/>
                <a:cs typeface="Arial" panose="020B0604020202020204" pitchFamily="34" charset="0"/>
              </a:rPr>
              <a:t>Storbritannien	18 437 gästnätter (+493)</a:t>
            </a:r>
          </a:p>
          <a:p>
            <a:pPr marL="228600" indent="-228600">
              <a:buFont typeface="+mj-lt"/>
              <a:buAutoNum type="arabicPeriod"/>
            </a:pPr>
            <a:r>
              <a:rPr lang="sv-SE" sz="1200" dirty="0">
                <a:latin typeface="Arial" panose="020B0604020202020204" pitchFamily="34" charset="0"/>
                <a:cs typeface="Arial" panose="020B0604020202020204" pitchFamily="34" charset="0"/>
              </a:rPr>
              <a:t>USA		</a:t>
            </a:r>
          </a:p>
          <a:p>
            <a:pPr marL="228600" indent="-228600">
              <a:buFont typeface="+mj-lt"/>
              <a:buAutoNum type="arabicPeriod"/>
            </a:pPr>
            <a:r>
              <a:rPr lang="sv-SE" sz="1200" dirty="0">
                <a:latin typeface="Arial" panose="020B0604020202020204" pitchFamily="34" charset="0"/>
                <a:cs typeface="Arial" panose="020B0604020202020204" pitchFamily="34" charset="0"/>
              </a:rPr>
              <a:t>Estland		9 060 gästnätter (+0)</a:t>
            </a:r>
          </a:p>
          <a:p>
            <a:pPr marL="228600" indent="-228600">
              <a:buFont typeface="+mj-lt"/>
              <a:buAutoNum type="arabicPeriod"/>
            </a:pPr>
            <a:r>
              <a:rPr lang="sv-SE" sz="1200" dirty="0">
                <a:latin typeface="Arial" panose="020B0604020202020204" pitchFamily="34" charset="0"/>
                <a:cs typeface="Arial" panose="020B0604020202020204" pitchFamily="34" charset="0"/>
              </a:rPr>
              <a:t>Schweiz</a:t>
            </a:r>
          </a:p>
          <a:p>
            <a:pPr marL="228600" indent="-228600">
              <a:buFont typeface="+mj-lt"/>
              <a:buAutoNum type="arabicPeriod"/>
            </a:pPr>
            <a:r>
              <a:rPr lang="sv-SE" sz="1200" dirty="0">
                <a:latin typeface="Arial" panose="020B0604020202020204" pitchFamily="34" charset="0"/>
                <a:cs typeface="Arial" panose="020B0604020202020204" pitchFamily="34" charset="0"/>
              </a:rPr>
              <a:t> Belgien</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Totalt skiljer sig de två beräkningsmetoderna åt med </a:t>
            </a:r>
          </a:p>
          <a:p>
            <a:r>
              <a:rPr lang="sv-SE" sz="1200" dirty="0">
                <a:latin typeface="Arial" panose="020B0604020202020204" pitchFamily="34" charset="0"/>
                <a:cs typeface="Arial" panose="020B0604020202020204" pitchFamily="34" charset="0"/>
              </a:rPr>
              <a:t>2 806 631 – 2 640 226 = </a:t>
            </a:r>
            <a:r>
              <a:rPr lang="sv-SE" sz="1200" b="1" dirty="0">
                <a:latin typeface="Arial" panose="020B0604020202020204" pitchFamily="34" charset="0"/>
                <a:cs typeface="Arial" panose="020B0604020202020204" pitchFamily="34" charset="0"/>
              </a:rPr>
              <a:t>166 405 gästnätter</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24756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4C48F228-5FBF-683A-FE6D-AC166A12C6A4}"/>
              </a:ext>
            </a:extLst>
          </p:cNvPr>
          <p:cNvSpPr txBox="1"/>
          <p:nvPr/>
        </p:nvSpPr>
        <p:spPr>
          <a:xfrm>
            <a:off x="434896" y="334536"/>
            <a:ext cx="8396869" cy="369332"/>
          </a:xfrm>
          <a:prstGeom prst="rect">
            <a:avLst/>
          </a:prstGeom>
          <a:noFill/>
        </p:spPr>
        <p:txBody>
          <a:bodyPr wrap="square" rtlCol="0">
            <a:spAutoFit/>
          </a:bodyPr>
          <a:lstStyle/>
          <a:p>
            <a:r>
              <a:rPr lang="sv-SE" dirty="0"/>
              <a:t>Utveckling i prioriterade marknader i samband med JHT-projektet Välkommen åter</a:t>
            </a:r>
          </a:p>
        </p:txBody>
      </p:sp>
      <p:pic>
        <p:nvPicPr>
          <p:cNvPr id="6" name="Bildobjekt 5" descr="En bild som visar text, skärmbild, diagram, Graf&#10;&#10;Automatiskt genererad beskrivning">
            <a:extLst>
              <a:ext uri="{FF2B5EF4-FFF2-40B4-BE49-F238E27FC236}">
                <a16:creationId xmlns:a16="http://schemas.microsoft.com/office/drawing/2014/main" id="{54CC61A7-BC22-85D2-3338-756272FA661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0" y="1040716"/>
            <a:ext cx="7521406" cy="5092798"/>
          </a:xfrm>
          <a:prstGeom prst="rect">
            <a:avLst/>
          </a:prstGeom>
        </p:spPr>
      </p:pic>
      <p:sp>
        <p:nvSpPr>
          <p:cNvPr id="7" name="textruta 6">
            <a:extLst>
              <a:ext uri="{FF2B5EF4-FFF2-40B4-BE49-F238E27FC236}">
                <a16:creationId xmlns:a16="http://schemas.microsoft.com/office/drawing/2014/main" id="{D006366D-1036-5CA6-52D2-CB84065E0C07}"/>
              </a:ext>
            </a:extLst>
          </p:cNvPr>
          <p:cNvSpPr txBox="1"/>
          <p:nvPr/>
        </p:nvSpPr>
        <p:spPr>
          <a:xfrm>
            <a:off x="7637978" y="1905506"/>
            <a:ext cx="4178883" cy="3231654"/>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Norska gästnätter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Inom projekt Välkommen åter har vi inte prioriterat insatser för den norska marknaden utifrån att det redan finns upparbetad kunskap kring hur man når den. Den norska marknaden är närmast att likna vid en närmarknad för Jämtland Härjedalen, särskilt för kommuner/destinationer som gränsar till den norska gränsen: </a:t>
            </a:r>
            <a:r>
              <a:rPr lang="sv-SE" sz="1200" dirty="0" err="1">
                <a:latin typeface="Arial" panose="020B0604020202020204" pitchFamily="34" charset="0"/>
                <a:cs typeface="Arial" panose="020B0604020202020204" pitchFamily="34" charset="0"/>
              </a:rPr>
              <a:t>Funäsfjällen</a:t>
            </a:r>
            <a:r>
              <a:rPr lang="sv-SE" sz="1200" dirty="0">
                <a:latin typeface="Arial" panose="020B0604020202020204" pitchFamily="34" charset="0"/>
                <a:cs typeface="Arial" panose="020B0604020202020204" pitchFamily="34" charset="0"/>
              </a:rPr>
              <a:t>, Åre, Krokom, Strömsund.</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Mars ökade mest med +6 838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(påsk-effekt)</a:t>
            </a:r>
          </a:p>
          <a:p>
            <a:r>
              <a:rPr lang="sv-SE" sz="1200" dirty="0">
                <a:latin typeface="Arial" panose="020B0604020202020204" pitchFamily="34" charset="0"/>
                <a:cs typeface="Arial" panose="020B0604020202020204" pitchFamily="34" charset="0"/>
              </a:rPr>
              <a:t>Juli ökade näst mest med + 5 448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December ökade med + 1 822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(helgdagarnas placering)</a:t>
            </a:r>
          </a:p>
          <a:p>
            <a:r>
              <a:rPr lang="sv-SE" sz="1200" dirty="0">
                <a:latin typeface="Arial" panose="020B0604020202020204" pitchFamily="34" charset="0"/>
                <a:cs typeface="Arial" panose="020B0604020202020204" pitchFamily="34" charset="0"/>
              </a:rPr>
              <a:t>Juni ökade med + 1 040 </a:t>
            </a:r>
            <a:r>
              <a:rPr lang="sv-SE" sz="1200" dirty="0" err="1">
                <a:latin typeface="Arial" panose="020B0604020202020204" pitchFamily="34" charset="0"/>
                <a:cs typeface="Arial" panose="020B0604020202020204" pitchFamily="34" charset="0"/>
              </a:rPr>
              <a:t>gn</a:t>
            </a:r>
            <a:endParaRPr lang="sv-SE" sz="1200" dirty="0">
              <a:latin typeface="Arial" panose="020B0604020202020204" pitchFamily="34" charset="0"/>
              <a:cs typeface="Arial" panose="020B0604020202020204" pitchFamily="34" charset="0"/>
            </a:endParaRP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Medan April minskade med - 6643 </a:t>
            </a:r>
            <a:r>
              <a:rPr lang="sv-SE" sz="1200" dirty="0" err="1">
                <a:latin typeface="Arial" panose="020B0604020202020204" pitchFamily="34" charset="0"/>
                <a:cs typeface="Arial" panose="020B0604020202020204" pitchFamily="34" charset="0"/>
              </a:rPr>
              <a:t>gn</a:t>
            </a:r>
            <a:r>
              <a:rPr lang="sv-SE" sz="1200" dirty="0">
                <a:latin typeface="Arial" panose="020B0604020202020204" pitchFamily="34" charset="0"/>
                <a:cs typeface="Arial" panose="020B0604020202020204" pitchFamily="34" charset="0"/>
              </a:rPr>
              <a:t> (påsk-effekt)</a:t>
            </a: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2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E76709-96CA-71EA-16B7-57B18CFA8060}"/>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FB00288C-A546-9FF6-F9D0-53B39D9794A6}"/>
              </a:ext>
            </a:extLst>
          </p:cNvPr>
          <p:cNvSpPr txBox="1"/>
          <p:nvPr/>
        </p:nvSpPr>
        <p:spPr>
          <a:xfrm>
            <a:off x="434896" y="334536"/>
            <a:ext cx="8396869" cy="369332"/>
          </a:xfrm>
          <a:prstGeom prst="rect">
            <a:avLst/>
          </a:prstGeom>
          <a:noFill/>
        </p:spPr>
        <p:txBody>
          <a:bodyPr wrap="square" rtlCol="0">
            <a:spAutoFit/>
          </a:bodyPr>
          <a:lstStyle/>
          <a:p>
            <a:r>
              <a:rPr lang="sv-SE" dirty="0"/>
              <a:t>Utveckling i prioriterade marknader i samband med JHT-projektet Välkommen åter</a:t>
            </a:r>
          </a:p>
        </p:txBody>
      </p:sp>
      <p:sp>
        <p:nvSpPr>
          <p:cNvPr id="7" name="textruta 6">
            <a:extLst>
              <a:ext uri="{FF2B5EF4-FFF2-40B4-BE49-F238E27FC236}">
                <a16:creationId xmlns:a16="http://schemas.microsoft.com/office/drawing/2014/main" id="{0235091F-741A-E410-258E-3FEC58C4D572}"/>
              </a:ext>
            </a:extLst>
          </p:cNvPr>
          <p:cNvSpPr txBox="1"/>
          <p:nvPr/>
        </p:nvSpPr>
        <p:spPr>
          <a:xfrm>
            <a:off x="7637978" y="1905506"/>
            <a:ext cx="4178883" cy="4154984"/>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Danska gästnätter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Inom projektet Välkommen åter har vi genomfört </a:t>
            </a:r>
            <a:r>
              <a:rPr lang="sv-SE" sz="1200" dirty="0" err="1">
                <a:latin typeface="Arial" panose="020B0604020202020204" pitchFamily="34" charset="0"/>
                <a:cs typeface="Arial" panose="020B0604020202020204" pitchFamily="34" charset="0"/>
              </a:rPr>
              <a:t>pressresor</a:t>
            </a:r>
            <a:r>
              <a:rPr lang="sv-SE" sz="1200" dirty="0">
                <a:latin typeface="Arial" panose="020B0604020202020204" pitchFamily="34" charset="0"/>
                <a:cs typeface="Arial" panose="020B0604020202020204" pitchFamily="34" charset="0"/>
              </a:rPr>
              <a:t> med stora danska medier (bland annat Politiken och samlingsförlaget </a:t>
            </a:r>
            <a:r>
              <a:rPr lang="sv-SE" sz="1200" dirty="0" err="1">
                <a:latin typeface="Arial" panose="020B0604020202020204" pitchFamily="34" charset="0"/>
                <a:cs typeface="Arial" panose="020B0604020202020204" pitchFamily="34" charset="0"/>
              </a:rPr>
              <a:t>Fynske</a:t>
            </a:r>
            <a:r>
              <a:rPr lang="sv-SE" sz="1200" dirty="0">
                <a:latin typeface="Arial" panose="020B0604020202020204" pitchFamily="34" charset="0"/>
                <a:cs typeface="Arial" panose="020B0604020202020204" pitchFamily="34" charset="0"/>
              </a:rPr>
              <a:t> medier), arbetat med pressmeddelanden och kampanjer inför vintern 2023/24 samt inför 2024/25.</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Under båda dessa säsonger har vi haft direktflyg CPH-OSD och vi har hört att det finns ett högre tryck kring tågresor både för SJ och Snälltåget utifrån att danskar även väljer att åka tåg till skidåkningen.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ser att vintermånaderna ökar betydligt, medan barmarkssäsongen minskar.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Våra sommarprodukter/tjänster bör attrahera den danska marknaden även under barmarkssäsongen och vi kommer därför att utföra ett test med en barmarkskampanj inför sommaren 2025. </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pic>
        <p:nvPicPr>
          <p:cNvPr id="4" name="Bildobjekt 3" descr="En bild som visar skärmbild, text, diagram, Graf&#10;&#10;Automatiskt genererad beskrivning">
            <a:extLst>
              <a:ext uri="{FF2B5EF4-FFF2-40B4-BE49-F238E27FC236}">
                <a16:creationId xmlns:a16="http://schemas.microsoft.com/office/drawing/2014/main" id="{FE757709-62AE-B821-8B34-DC4B38A4B5E0}"/>
              </a:ext>
            </a:extLst>
          </p:cNvPr>
          <p:cNvPicPr>
            <a:picLocks noChangeAspect="1"/>
          </p:cNvPicPr>
          <p:nvPr/>
        </p:nvPicPr>
        <p:blipFill>
          <a:blip r:embed="rId2"/>
          <a:stretch>
            <a:fillRect/>
          </a:stretch>
        </p:blipFill>
        <p:spPr>
          <a:xfrm>
            <a:off x="211797" y="1085751"/>
            <a:ext cx="7328514" cy="5075897"/>
          </a:xfrm>
          <a:prstGeom prst="rect">
            <a:avLst/>
          </a:prstGeom>
        </p:spPr>
      </p:pic>
    </p:spTree>
    <p:extLst>
      <p:ext uri="{BB962C8B-B14F-4D97-AF65-F5344CB8AC3E}">
        <p14:creationId xmlns:p14="http://schemas.microsoft.com/office/powerpoint/2010/main" val="3327347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91785-097D-6B27-2CFC-77B084FE1C3F}"/>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6DE8AF17-3EFD-BB3C-DA55-B9FB0B8FEA58}"/>
              </a:ext>
            </a:extLst>
          </p:cNvPr>
          <p:cNvSpPr txBox="1"/>
          <p:nvPr/>
        </p:nvSpPr>
        <p:spPr>
          <a:xfrm>
            <a:off x="434896" y="334536"/>
            <a:ext cx="8396869" cy="369332"/>
          </a:xfrm>
          <a:prstGeom prst="rect">
            <a:avLst/>
          </a:prstGeom>
          <a:noFill/>
        </p:spPr>
        <p:txBody>
          <a:bodyPr wrap="square" rtlCol="0">
            <a:spAutoFit/>
          </a:bodyPr>
          <a:lstStyle/>
          <a:p>
            <a:r>
              <a:rPr lang="sv-SE" dirty="0"/>
              <a:t>Utveckling i prioriterade marknader i samband med JHT-projektet Välkommen åter</a:t>
            </a:r>
          </a:p>
        </p:txBody>
      </p:sp>
      <p:sp>
        <p:nvSpPr>
          <p:cNvPr id="7" name="textruta 6">
            <a:extLst>
              <a:ext uri="{FF2B5EF4-FFF2-40B4-BE49-F238E27FC236}">
                <a16:creationId xmlns:a16="http://schemas.microsoft.com/office/drawing/2014/main" id="{F692B9F2-CABC-7F4B-C661-5F8EF28626E6}"/>
              </a:ext>
            </a:extLst>
          </p:cNvPr>
          <p:cNvSpPr txBox="1"/>
          <p:nvPr/>
        </p:nvSpPr>
        <p:spPr>
          <a:xfrm>
            <a:off x="7637978" y="1905506"/>
            <a:ext cx="4178883" cy="3970318"/>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Finska gästnätter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Inom projektet Välkommen åter har vi genomfört marknadsföring via </a:t>
            </a:r>
            <a:r>
              <a:rPr lang="sv-SE" sz="1200" dirty="0" err="1">
                <a:latin typeface="Arial" panose="020B0604020202020204" pitchFamily="34" charset="0"/>
                <a:cs typeface="Arial" panose="020B0604020202020204" pitchFamily="34" charset="0"/>
              </a:rPr>
              <a:t>Wasaline</a:t>
            </a:r>
            <a:r>
              <a:rPr lang="sv-SE" sz="1200" dirty="0">
                <a:latin typeface="Arial" panose="020B0604020202020204" pitchFamily="34" charset="0"/>
                <a:cs typeface="Arial" panose="020B0604020202020204" pitchFamily="34" charset="0"/>
              </a:rPr>
              <a:t> (färjan Vasa-Umeå), event i Vasa, träff med bussreseföretag i Vasa, barmarkskampanj 2024 och vinterkampanj inför 2024/25 för den finska marknaden.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Finska besökare kommer med egen bil via färja Vasa-Umeå eller via Helsingfors-Stockholm. De gillade även tågförslaget från Umeå till Bräcke-Östersund-Krokom-Åre som förekom i kampanjen inför sommaren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ser en större ökning inför barmarksperioden 2024 som skulle kunna korrespondera med vår kampanj. Resultatet från vinterkampanjen kan vi se först nästa år. </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planerar att genomföra en </a:t>
            </a:r>
            <a:r>
              <a:rPr lang="sv-SE" sz="1200" dirty="0" err="1">
                <a:latin typeface="Arial" panose="020B0604020202020204" pitchFamily="34" charset="0"/>
                <a:cs typeface="Arial" panose="020B0604020202020204" pitchFamily="34" charset="0"/>
              </a:rPr>
              <a:t>SoMe</a:t>
            </a:r>
            <a:r>
              <a:rPr lang="sv-SE" sz="1200" dirty="0">
                <a:latin typeface="Arial" panose="020B0604020202020204" pitchFamily="34" charset="0"/>
                <a:cs typeface="Arial" panose="020B0604020202020204" pitchFamily="34" charset="0"/>
              </a:rPr>
              <a:t>-kampanj för Finska marknaden även inför kommande barmarksperiod.</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pic>
        <p:nvPicPr>
          <p:cNvPr id="4" name="Bildobjekt 3" descr="En bild som visar text, skärmbild, diagram, Graf&#10;&#10;AI-genererat innehåll kan vara felaktigt.">
            <a:extLst>
              <a:ext uri="{FF2B5EF4-FFF2-40B4-BE49-F238E27FC236}">
                <a16:creationId xmlns:a16="http://schemas.microsoft.com/office/drawing/2014/main" id="{B7321BE4-C448-ED2C-78F8-77D0A35A577A}"/>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6948" y="1026942"/>
            <a:ext cx="7257366" cy="5093563"/>
          </a:xfrm>
          <a:prstGeom prst="rect">
            <a:avLst/>
          </a:prstGeom>
        </p:spPr>
      </p:pic>
    </p:spTree>
    <p:extLst>
      <p:ext uri="{BB962C8B-B14F-4D97-AF65-F5344CB8AC3E}">
        <p14:creationId xmlns:p14="http://schemas.microsoft.com/office/powerpoint/2010/main" val="908896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9CDA3E-9E07-D674-150D-BDD037C9D944}"/>
            </a:ext>
          </a:extLst>
        </p:cNvPr>
        <p:cNvGrpSpPr/>
        <p:nvPr/>
      </p:nvGrpSpPr>
      <p:grpSpPr>
        <a:xfrm>
          <a:off x="0" y="0"/>
          <a:ext cx="0" cy="0"/>
          <a:chOff x="0" y="0"/>
          <a:chExt cx="0" cy="0"/>
        </a:xfrm>
      </p:grpSpPr>
      <p:sp>
        <p:nvSpPr>
          <p:cNvPr id="2" name="textruta 1">
            <a:extLst>
              <a:ext uri="{FF2B5EF4-FFF2-40B4-BE49-F238E27FC236}">
                <a16:creationId xmlns:a16="http://schemas.microsoft.com/office/drawing/2014/main" id="{9FBA30F5-E6F4-D049-A206-CAC1C2C7F937}"/>
              </a:ext>
            </a:extLst>
          </p:cNvPr>
          <p:cNvSpPr txBox="1"/>
          <p:nvPr/>
        </p:nvSpPr>
        <p:spPr>
          <a:xfrm>
            <a:off x="434896" y="334536"/>
            <a:ext cx="8396869" cy="369332"/>
          </a:xfrm>
          <a:prstGeom prst="rect">
            <a:avLst/>
          </a:prstGeom>
          <a:noFill/>
        </p:spPr>
        <p:txBody>
          <a:bodyPr wrap="square" rtlCol="0">
            <a:spAutoFit/>
          </a:bodyPr>
          <a:lstStyle/>
          <a:p>
            <a:r>
              <a:rPr lang="sv-SE" dirty="0"/>
              <a:t>Utveckling i prioriterade marknader i samband med JHT-projektet Välkommen åter</a:t>
            </a:r>
          </a:p>
        </p:txBody>
      </p:sp>
      <p:sp>
        <p:nvSpPr>
          <p:cNvPr id="7" name="textruta 6">
            <a:extLst>
              <a:ext uri="{FF2B5EF4-FFF2-40B4-BE49-F238E27FC236}">
                <a16:creationId xmlns:a16="http://schemas.microsoft.com/office/drawing/2014/main" id="{AC81EB69-A363-56AF-681B-FB3A1940FDA7}"/>
              </a:ext>
            </a:extLst>
          </p:cNvPr>
          <p:cNvSpPr txBox="1"/>
          <p:nvPr/>
        </p:nvSpPr>
        <p:spPr>
          <a:xfrm>
            <a:off x="7581708" y="1666356"/>
            <a:ext cx="4178883" cy="3785652"/>
          </a:xfrm>
          <a:prstGeom prst="rect">
            <a:avLst/>
          </a:prstGeom>
          <a:noFill/>
        </p:spPr>
        <p:txBody>
          <a:bodyPr wrap="square" rtlCol="0">
            <a:spAutoFit/>
          </a:bodyPr>
          <a:lstStyle/>
          <a:p>
            <a:r>
              <a:rPr lang="sv-SE" sz="1200" b="1" dirty="0">
                <a:latin typeface="Arial" panose="020B0604020202020204" pitchFamily="34" charset="0"/>
                <a:cs typeface="Arial" panose="020B0604020202020204" pitchFamily="34" charset="0"/>
              </a:rPr>
              <a:t>Tyska gästnätter 2024</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Inom projektet Välkommen åter har vi genomfört två FAM-trips med </a:t>
            </a:r>
            <a:r>
              <a:rPr lang="sv-SE" sz="1200" dirty="0" err="1">
                <a:latin typeface="Arial" panose="020B0604020202020204" pitchFamily="34" charset="0"/>
                <a:cs typeface="Arial" panose="020B0604020202020204" pitchFamily="34" charset="0"/>
              </a:rPr>
              <a:t>bl</a:t>
            </a:r>
            <a:r>
              <a:rPr lang="sv-SE" sz="1200" dirty="0">
                <a:latin typeface="Arial" panose="020B0604020202020204" pitchFamily="34" charset="0"/>
                <a:cs typeface="Arial" panose="020B0604020202020204" pitchFamily="34" charset="0"/>
              </a:rPr>
              <a:t> a tyska researrangörer, vi har genomfört </a:t>
            </a:r>
            <a:r>
              <a:rPr lang="sv-SE" sz="1200" dirty="0" err="1">
                <a:latin typeface="Arial" panose="020B0604020202020204" pitchFamily="34" charset="0"/>
                <a:cs typeface="Arial" panose="020B0604020202020204" pitchFamily="34" charset="0"/>
              </a:rPr>
              <a:t>pressresor</a:t>
            </a:r>
            <a:r>
              <a:rPr lang="sv-SE" sz="1200" dirty="0">
                <a:latin typeface="Arial" panose="020B0604020202020204" pitchFamily="34" charset="0"/>
                <a:cs typeface="Arial" panose="020B0604020202020204" pitchFamily="34" charset="0"/>
              </a:rPr>
              <a:t> </a:t>
            </a:r>
            <a:r>
              <a:rPr lang="sv-SE" sz="1200" dirty="0" err="1">
                <a:latin typeface="Arial" panose="020B0604020202020204" pitchFamily="34" charset="0"/>
                <a:cs typeface="Arial" panose="020B0604020202020204" pitchFamily="34" charset="0"/>
              </a:rPr>
              <a:t>bl</a:t>
            </a:r>
            <a:r>
              <a:rPr lang="sv-SE" sz="1200" dirty="0">
                <a:latin typeface="Arial" panose="020B0604020202020204" pitchFamily="34" charset="0"/>
                <a:cs typeface="Arial" panose="020B0604020202020204" pitchFamily="34" charset="0"/>
              </a:rPr>
              <a:t> a för tyska varianten av svenska TT med flera medier, vi har annonserat i </a:t>
            </a:r>
            <a:r>
              <a:rPr lang="sv-SE" sz="1200" dirty="0" err="1">
                <a:latin typeface="Arial" panose="020B0604020202020204" pitchFamily="34" charset="0"/>
                <a:cs typeface="Arial" panose="020B0604020202020204" pitchFamily="34" charset="0"/>
              </a:rPr>
              <a:t>Nordis</a:t>
            </a:r>
            <a:r>
              <a:rPr lang="sv-SE" sz="1200" dirty="0">
                <a:latin typeface="Arial" panose="020B0604020202020204" pitchFamily="34" charset="0"/>
                <a:cs typeface="Arial" panose="020B0604020202020204" pitchFamily="34" charset="0"/>
              </a:rPr>
              <a:t> som är ett tyskt magasin för </a:t>
            </a:r>
            <a:r>
              <a:rPr lang="sv-SE" sz="1200" dirty="0" err="1">
                <a:latin typeface="Arial" panose="020B0604020202020204" pitchFamily="34" charset="0"/>
                <a:cs typeface="Arial" panose="020B0604020202020204" pitchFamily="34" charset="0"/>
              </a:rPr>
              <a:t>skandinavienfrälsta</a:t>
            </a:r>
            <a:r>
              <a:rPr lang="sv-SE" sz="1200" dirty="0">
                <a:latin typeface="Arial" panose="020B0604020202020204" pitchFamily="34" charset="0"/>
                <a:cs typeface="Arial" panose="020B0604020202020204" pitchFamily="34" charset="0"/>
              </a:rPr>
              <a:t> och deltagit i ITB Berlin, mässan för branschfolk inom turism.</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Tyska besökare kommer med egen bil, flyg eller med tåg. Många är intresserade av att resa med SJ eller Snälltåget från Berlin och Hamburg.</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ser en större ökning inför barmarksperioden 2024 samt en ökning under jul/nyår samt i februari.</a:t>
            </a:r>
          </a:p>
          <a:p>
            <a:endParaRPr lang="sv-SE" sz="1200" dirty="0">
              <a:latin typeface="Arial" panose="020B0604020202020204" pitchFamily="34" charset="0"/>
              <a:cs typeface="Arial" panose="020B0604020202020204" pitchFamily="34" charset="0"/>
            </a:endParaRPr>
          </a:p>
          <a:p>
            <a:r>
              <a:rPr lang="sv-SE" sz="1200" dirty="0">
                <a:latin typeface="Arial" panose="020B0604020202020204" pitchFamily="34" charset="0"/>
                <a:cs typeface="Arial" panose="020B0604020202020204" pitchFamily="34" charset="0"/>
              </a:rPr>
              <a:t>Vi planerar att genomföra en </a:t>
            </a:r>
            <a:r>
              <a:rPr lang="sv-SE" sz="1200" dirty="0" err="1">
                <a:latin typeface="Arial" panose="020B0604020202020204" pitchFamily="34" charset="0"/>
                <a:cs typeface="Arial" panose="020B0604020202020204" pitchFamily="34" charset="0"/>
              </a:rPr>
              <a:t>SoMe</a:t>
            </a:r>
            <a:r>
              <a:rPr lang="sv-SE" sz="1200" dirty="0">
                <a:latin typeface="Arial" panose="020B0604020202020204" pitchFamily="34" charset="0"/>
                <a:cs typeface="Arial" panose="020B0604020202020204" pitchFamily="34" charset="0"/>
              </a:rPr>
              <a:t>-kampanj för den tyska  marknaden inför kommande barmarksperiod.</a:t>
            </a:r>
          </a:p>
          <a:p>
            <a:endParaRPr lang="sv-SE" sz="1200" dirty="0">
              <a:latin typeface="Arial" panose="020B0604020202020204" pitchFamily="34" charset="0"/>
              <a:cs typeface="Arial" panose="020B0604020202020204" pitchFamily="34" charset="0"/>
            </a:endParaRPr>
          </a:p>
          <a:p>
            <a:pPr marL="228600" indent="-228600">
              <a:buFont typeface="+mj-lt"/>
              <a:buAutoNum type="arabicPeriod"/>
            </a:pPr>
            <a:endParaRPr lang="sv-SE" sz="1200" dirty="0">
              <a:latin typeface="Arial" panose="020B0604020202020204" pitchFamily="34" charset="0"/>
              <a:cs typeface="Arial" panose="020B0604020202020204" pitchFamily="34" charset="0"/>
            </a:endParaRPr>
          </a:p>
        </p:txBody>
      </p:sp>
      <p:pic>
        <p:nvPicPr>
          <p:cNvPr id="5" name="Bildobjekt 4" descr="En bild som visar text, diagram, skärmbild, linje&#10;&#10;AI-genererat innehåll kan vara felaktigt.">
            <a:extLst>
              <a:ext uri="{FF2B5EF4-FFF2-40B4-BE49-F238E27FC236}">
                <a16:creationId xmlns:a16="http://schemas.microsoft.com/office/drawing/2014/main" id="{37D4D219-E7DA-9C0E-670F-C6104FFDB73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6494" y="843022"/>
            <a:ext cx="7267221" cy="5171956"/>
          </a:xfrm>
          <a:prstGeom prst="rect">
            <a:avLst/>
          </a:prstGeom>
        </p:spPr>
      </p:pic>
    </p:spTree>
    <p:extLst>
      <p:ext uri="{BB962C8B-B14F-4D97-AF65-F5344CB8AC3E}">
        <p14:creationId xmlns:p14="http://schemas.microsoft.com/office/powerpoint/2010/main" val="26985014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37749</TotalTime>
  <Words>2971</Words>
  <Application>Microsoft Macintosh PowerPoint</Application>
  <PresentationFormat>Bredbild</PresentationFormat>
  <Paragraphs>313</Paragraphs>
  <Slides>21</Slides>
  <Notes>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21</vt:i4>
      </vt:variant>
    </vt:vector>
  </HeadingPairs>
  <TitlesOfParts>
    <vt:vector size="27" baseType="lpstr">
      <vt:lpstr>Aptos</vt:lpstr>
      <vt:lpstr>Aptos Display</vt:lpstr>
      <vt:lpstr>Arial</vt:lpstr>
      <vt:lpstr>Calibri</vt:lpstr>
      <vt:lpstr>Fjalla One</vt:lpstr>
      <vt:lpstr>Office-tema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Anne Adsten</dc:creator>
  <cp:lastModifiedBy>Anne Adsten</cp:lastModifiedBy>
  <cp:revision>14</cp:revision>
  <dcterms:created xsi:type="dcterms:W3CDTF">2025-03-13T08:41:04Z</dcterms:created>
  <dcterms:modified xsi:type="dcterms:W3CDTF">2025-04-29T11:28:07Z</dcterms:modified>
</cp:coreProperties>
</file>